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393" r:id="rId2"/>
    <p:sldId id="368" r:id="rId3"/>
    <p:sldId id="353" r:id="rId4"/>
    <p:sldId id="350" r:id="rId5"/>
    <p:sldId id="376" r:id="rId6"/>
    <p:sldId id="354" r:id="rId7"/>
    <p:sldId id="374" r:id="rId8"/>
    <p:sldId id="329" r:id="rId9"/>
    <p:sldId id="333" r:id="rId10"/>
    <p:sldId id="361" r:id="rId11"/>
    <p:sldId id="334" r:id="rId12"/>
    <p:sldId id="335" r:id="rId13"/>
    <p:sldId id="369" r:id="rId14"/>
    <p:sldId id="336" r:id="rId15"/>
    <p:sldId id="337" r:id="rId16"/>
    <p:sldId id="338" r:id="rId17"/>
    <p:sldId id="370" r:id="rId18"/>
    <p:sldId id="339" r:id="rId19"/>
    <p:sldId id="357" r:id="rId20"/>
    <p:sldId id="375" r:id="rId21"/>
    <p:sldId id="366" r:id="rId22"/>
    <p:sldId id="341" r:id="rId23"/>
    <p:sldId id="362" r:id="rId24"/>
    <p:sldId id="346" r:id="rId25"/>
    <p:sldId id="343" r:id="rId26"/>
    <p:sldId id="342" r:id="rId27"/>
    <p:sldId id="345" r:id="rId28"/>
    <p:sldId id="344" r:id="rId29"/>
    <p:sldId id="355" r:id="rId30"/>
    <p:sldId id="356" r:id="rId31"/>
    <p:sldId id="367" r:id="rId32"/>
    <p:sldId id="348" r:id="rId33"/>
    <p:sldId id="347" r:id="rId34"/>
    <p:sldId id="351" r:id="rId35"/>
    <p:sldId id="360" r:id="rId36"/>
    <p:sldId id="371" r:id="rId37"/>
    <p:sldId id="363" r:id="rId38"/>
    <p:sldId id="372" r:id="rId39"/>
    <p:sldId id="377" r:id="rId40"/>
    <p:sldId id="378" r:id="rId41"/>
    <p:sldId id="379" r:id="rId42"/>
    <p:sldId id="380" r:id="rId43"/>
    <p:sldId id="386" r:id="rId44"/>
    <p:sldId id="381" r:id="rId45"/>
    <p:sldId id="382" r:id="rId46"/>
    <p:sldId id="383" r:id="rId47"/>
    <p:sldId id="390" r:id="rId48"/>
    <p:sldId id="391" r:id="rId49"/>
    <p:sldId id="384" r:id="rId50"/>
    <p:sldId id="385" r:id="rId51"/>
    <p:sldId id="364" r:id="rId52"/>
    <p:sldId id="352" r:id="rId53"/>
    <p:sldId id="365" r:id="rId54"/>
    <p:sldId id="373" r:id="rId55"/>
    <p:sldId id="330"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054">
          <p15:clr>
            <a:srgbClr val="A4A3A4"/>
          </p15:clr>
        </p15:guide>
        <p15:guide id="2" pos="21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EDEE3"/>
    <a:srgbClr val="00FF00"/>
    <a:srgbClr val="C90D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1"/>
  </p:normalViewPr>
  <p:slideViewPr>
    <p:cSldViewPr snapToGrid="0" snapToObjects="1" showGuides="1">
      <p:cViewPr varScale="1">
        <p:scale>
          <a:sx n="102" d="100"/>
          <a:sy n="102" d="100"/>
        </p:scale>
        <p:origin x="-1088" y="-112"/>
      </p:cViewPr>
      <p:guideLst>
        <p:guide orient="horz" pos="4054"/>
        <p:guide pos="216"/>
      </p:guideLst>
    </p:cSldViewPr>
  </p:slideViewPr>
  <p:notesTextViewPr>
    <p:cViewPr>
      <p:scale>
        <a:sx n="100" d="100"/>
        <a:sy n="100" d="100"/>
      </p:scale>
      <p:origin x="0" y="0"/>
    </p:cViewPr>
  </p:notesTextViewPr>
  <p:notesViewPr>
    <p:cSldViewPr snapToGrid="0" snapToObjects="1">
      <p:cViewPr varScale="1">
        <p:scale>
          <a:sx n="121" d="100"/>
          <a:sy n="121" d="100"/>
        </p:scale>
        <p:origin x="-351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957AF1-C8A1-F240-8635-61EA0DA71B48}" type="datetimeFigureOut">
              <a:rPr lang="en-US" smtClean="0"/>
              <a:t>3/29/18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12E7FC-3E10-5C4A-B56F-A7B9AC673C6D}" type="slidenum">
              <a:rPr lang="en-US" smtClean="0"/>
              <a:t>‹#›</a:t>
            </a:fld>
            <a:endParaRPr lang="en-US"/>
          </a:p>
        </p:txBody>
      </p:sp>
    </p:spTree>
    <p:extLst>
      <p:ext uri="{BB962C8B-B14F-4D97-AF65-F5344CB8AC3E}">
        <p14:creationId xmlns:p14="http://schemas.microsoft.com/office/powerpoint/2010/main" val="2284091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5EAFD5-2834-C649-8370-8D079FE734C5}" type="datetimeFigureOut">
              <a:rPr lang="en-US" smtClean="0"/>
              <a:t>3/29/18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0936D5-966E-0843-8464-FF443F586E6F}" type="slidenum">
              <a:rPr lang="en-US" smtClean="0"/>
              <a:t>‹#›</a:t>
            </a:fld>
            <a:endParaRPr lang="en-US"/>
          </a:p>
        </p:txBody>
      </p:sp>
    </p:spTree>
    <p:extLst>
      <p:ext uri="{BB962C8B-B14F-4D97-AF65-F5344CB8AC3E}">
        <p14:creationId xmlns:p14="http://schemas.microsoft.com/office/powerpoint/2010/main" val="13574609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eejakeandjanetrain.com/accounting-bookkeeping-fit-pros/"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s://www.statista.com/statistics/273476/percentage-of-us-population-with-a-social-network-profile/"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Michelle Blakely</a:t>
            </a:r>
          </a:p>
          <a:p>
            <a:r>
              <a:rPr lang="en-US" dirty="0" err="1" smtClean="0"/>
              <a:t>michelle@seejakeandjanetrain.com</a:t>
            </a:r>
            <a:endParaRPr lang="en-US" dirty="0" smtClean="0"/>
          </a:p>
          <a:p>
            <a:r>
              <a:rPr lang="en-US" dirty="0" smtClean="0"/>
              <a:t>Mobile: 773.680.6824</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a:t>
            </a:fld>
            <a:endParaRPr lang="en-US"/>
          </a:p>
        </p:txBody>
      </p:sp>
    </p:spTree>
    <p:extLst>
      <p:ext uri="{BB962C8B-B14F-4D97-AF65-F5344CB8AC3E}">
        <p14:creationId xmlns:p14="http://schemas.microsoft.com/office/powerpoint/2010/main" val="2929206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 not fear trainers that want to earn a lot… EMPOWER them!</a:t>
            </a: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10</a:t>
            </a:fld>
            <a:endParaRPr lang="en-US"/>
          </a:p>
        </p:txBody>
      </p:sp>
    </p:spTree>
    <p:extLst>
      <p:ext uri="{BB962C8B-B14F-4D97-AF65-F5344CB8AC3E}">
        <p14:creationId xmlns:p14="http://schemas.microsoft.com/office/powerpoint/2010/main" val="1000686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Niche: </a:t>
            </a:r>
            <a:r>
              <a:rPr lang="en-US" sz="1200" b="1" dirty="0" smtClean="0"/>
              <a:t>what are you good at… specialize – don’t fear it – don’t try to be something you are not, close your eyes think of </a:t>
            </a:r>
            <a:r>
              <a:rPr lang="en-US" sz="1200" b="1" dirty="0" smtClean="0"/>
              <a:t>phony </a:t>
            </a:r>
            <a:r>
              <a:rPr lang="en-US" sz="1200" b="1" dirty="0" smtClean="0"/>
              <a:t>people in your life</a:t>
            </a:r>
            <a:r>
              <a:rPr lang="en-US" sz="1200" dirty="0" smtClean="0"/>
              <a:t>, think of authentic, </a:t>
            </a:r>
            <a:r>
              <a:rPr lang="en-US" sz="1200" dirty="0" smtClean="0"/>
              <a:t>real</a:t>
            </a:r>
            <a:r>
              <a:rPr lang="en-US" sz="1200" baseline="0" dirty="0" smtClean="0"/>
              <a:t> people, more relatable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Physical therapist that only does cranial / jaw work. S</a:t>
            </a:r>
            <a:r>
              <a:rPr lang="en-US" sz="1200" dirty="0" smtClean="0"/>
              <a:t>top </a:t>
            </a:r>
            <a:r>
              <a:rPr lang="en-US" sz="1200" dirty="0" smtClean="0"/>
              <a:t>trying to be everything to every one, Channel counter </a:t>
            </a:r>
            <a:r>
              <a:rPr lang="en-US" sz="1200" dirty="0" smtClean="0"/>
              <a:t>–honest</a:t>
            </a:r>
            <a:r>
              <a:rPr lang="en-US" sz="1200" baseline="0" dirty="0" smtClean="0"/>
              <a:t> with me as the expert, me as the shopper.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Develop </a:t>
            </a:r>
            <a:r>
              <a:rPr lang="en-US" sz="1200" dirty="0" smtClean="0"/>
              <a:t>systems that speak to </a:t>
            </a:r>
            <a:r>
              <a:rPr lang="en-US" sz="1200" dirty="0" smtClean="0"/>
              <a:t>that</a:t>
            </a:r>
            <a:r>
              <a:rPr lang="en-US" sz="1200" baseline="0" dirty="0" smtClean="0"/>
              <a:t> honesty and specialty.</a:t>
            </a:r>
            <a:endParaRPr lang="en-US" sz="1200" b="1" dirty="0" smtClean="0">
              <a:solidFill>
                <a:srgbClr val="C90D70"/>
              </a:solidFill>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11</a:t>
            </a:fld>
            <a:endParaRPr lang="en-US"/>
          </a:p>
        </p:txBody>
      </p:sp>
    </p:spTree>
    <p:extLst>
      <p:ext uri="{BB962C8B-B14F-4D97-AF65-F5344CB8AC3E}">
        <p14:creationId xmlns:p14="http://schemas.microsoft.com/office/powerpoint/2010/main" val="4241103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INTAKE – take yourself seriously and clients will take your services seriously, know what you need legally, know what you need to provide/deliver the best service and then insist on that… (Pic of intake </a:t>
            </a:r>
            <a:r>
              <a:rPr lang="en-US" sz="1200" dirty="0" smtClean="0"/>
              <a:t>form in our see </a:t>
            </a:r>
            <a:r>
              <a:rPr lang="en-US" sz="1200" dirty="0" err="1" smtClean="0"/>
              <a:t>jake</a:t>
            </a:r>
            <a:r>
              <a:rPr lang="en-US" sz="1200" dirty="0" smtClean="0"/>
              <a:t> and </a:t>
            </a:r>
            <a:r>
              <a:rPr lang="en-US" sz="1200" dirty="0" err="1" smtClean="0"/>
              <a:t>jane</a:t>
            </a:r>
            <a:r>
              <a:rPr lang="en-US" sz="1200" dirty="0" smtClean="0"/>
              <a:t> train app) </a:t>
            </a:r>
            <a:endParaRPr lang="en-US" sz="1200" b="1" dirty="0" smtClean="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12</a:t>
            </a:fld>
            <a:endParaRPr lang="en-US"/>
          </a:p>
        </p:txBody>
      </p:sp>
    </p:spTree>
    <p:extLst>
      <p:ext uri="{BB962C8B-B14F-4D97-AF65-F5344CB8AC3E}">
        <p14:creationId xmlns:p14="http://schemas.microsoft.com/office/powerpoint/2010/main" val="200744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INTAKE – sets the tone creates a brilliant first impression</a:t>
            </a:r>
            <a:r>
              <a:rPr lang="mr-IN" sz="1200" dirty="0" smtClean="0"/>
              <a:t>…</a:t>
            </a:r>
            <a:r>
              <a:rPr lang="en-US" sz="1200" dirty="0" smtClean="0"/>
              <a:t> client</a:t>
            </a:r>
            <a:r>
              <a:rPr lang="mr-IN" sz="1200" dirty="0" smtClean="0"/>
              <a:t>…</a:t>
            </a:r>
            <a:r>
              <a:rPr lang="en-US" sz="1200" dirty="0" smtClean="0"/>
              <a:t> dating analogy</a:t>
            </a:r>
            <a:r>
              <a:rPr lang="mr-IN" sz="1200" dirty="0" smtClean="0"/>
              <a:t>…</a:t>
            </a:r>
            <a:r>
              <a:rPr lang="en-US" sz="1200" dirty="0" smtClean="0"/>
              <a:t> “start things how you want to finish them” </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13</a:t>
            </a:fld>
            <a:endParaRPr lang="en-US"/>
          </a:p>
        </p:txBody>
      </p:sp>
    </p:spTree>
    <p:extLst>
      <p:ext uri="{BB962C8B-B14F-4D97-AF65-F5344CB8AC3E}">
        <p14:creationId xmlns:p14="http://schemas.microsoft.com/office/powerpoint/2010/main" val="2007445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MUST MUST MUST – we are delivering a one on one or semi or small group training experience</a:t>
            </a:r>
            <a:r>
              <a:rPr lang="en-US" sz="1200" baseline="0" dirty="0" smtClean="0"/>
              <a:t> that has a cost, </a:t>
            </a:r>
            <a:r>
              <a:rPr lang="en-US" sz="1200" dirty="0" smtClean="0"/>
              <a:t>expertise solving an enormous problem for our country, our citizens and our communities (throw out some stats), we cannot undervalue that, must get our trainers/staff to understand their worth, 100 benefits of </a:t>
            </a:r>
            <a:r>
              <a:rPr lang="en-US" sz="1200" dirty="0" smtClean="0"/>
              <a:t>exercise</a:t>
            </a:r>
            <a:r>
              <a:rPr lang="en-US" sz="1200" baseline="0" dirty="0" smtClean="0"/>
              <a:t> list in our Nine Week Turnaround course</a:t>
            </a:r>
            <a:r>
              <a:rPr lang="en-US" sz="1200" dirty="0" smtClean="0"/>
              <a: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14</a:t>
            </a:fld>
            <a:endParaRPr lang="en-US"/>
          </a:p>
        </p:txBody>
      </p:sp>
    </p:spTree>
    <p:extLst>
      <p:ext uri="{BB962C8B-B14F-4D97-AF65-F5344CB8AC3E}">
        <p14:creationId xmlns:p14="http://schemas.microsoft.com/office/powerpoint/2010/main" val="3179432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kern="1200" dirty="0" smtClean="0">
                <a:solidFill>
                  <a:schemeClr val="tx1"/>
                </a:solidFill>
                <a:effectLst/>
                <a:latin typeface="+mn-lt"/>
                <a:ea typeface="+mn-ea"/>
                <a:cs typeface="+mn-cs"/>
              </a:rPr>
              <a:t>YOU ARE NOT YOUR </a:t>
            </a:r>
            <a:r>
              <a:rPr lang="en-US" sz="1800" b="1" kern="1200" dirty="0" smtClean="0">
                <a:solidFill>
                  <a:schemeClr val="tx1"/>
                </a:solidFill>
                <a:effectLst/>
                <a:latin typeface="+mn-lt"/>
                <a:ea typeface="+mn-ea"/>
                <a:cs typeface="+mn-cs"/>
              </a:rPr>
              <a:t>customer </a:t>
            </a:r>
            <a:r>
              <a:rPr lang="mr-IN" sz="1800" b="1" kern="1200" dirty="0" smtClean="0">
                <a:solidFill>
                  <a:schemeClr val="tx1"/>
                </a:solidFill>
                <a:effectLst/>
                <a:latin typeface="+mn-lt"/>
                <a:ea typeface="+mn-ea"/>
                <a:cs typeface="+mn-cs"/>
              </a:rPr>
              <a:t>–</a:t>
            </a:r>
            <a:r>
              <a:rPr lang="en-US" sz="1800" b="1" kern="1200" dirty="0" smtClean="0">
                <a:solidFill>
                  <a:schemeClr val="tx1"/>
                </a:solidFill>
                <a:effectLst/>
                <a:latin typeface="+mn-lt"/>
                <a:ea typeface="+mn-ea"/>
                <a:cs typeface="+mn-cs"/>
              </a:rPr>
              <a:t> own</a:t>
            </a:r>
            <a:r>
              <a:rPr lang="en-US" sz="1800" b="1" kern="1200" baseline="0" dirty="0" smtClean="0">
                <a:solidFill>
                  <a:schemeClr val="tx1"/>
                </a:solidFill>
                <a:effectLst/>
                <a:latin typeface="+mn-lt"/>
                <a:ea typeface="+mn-ea"/>
                <a:cs typeface="+mn-cs"/>
              </a:rPr>
              <a:t> that and stop presenting only the types of offerings that you would buy, appreciate, need or want</a:t>
            </a:r>
            <a:r>
              <a:rPr lang="en-US" sz="1800" kern="1200" dirty="0" smtClean="0">
                <a:solidFill>
                  <a:schemeClr val="tx1"/>
                </a:solidFill>
                <a:effectLst/>
                <a:latin typeface="+mn-lt"/>
                <a:ea typeface="+mn-ea"/>
                <a:cs typeface="+mn-cs"/>
              </a:rPr>
              <a:t>, and not </a:t>
            </a:r>
            <a:r>
              <a:rPr lang="en-US" sz="1800" kern="1200" dirty="0" err="1" smtClean="0">
                <a:solidFill>
                  <a:schemeClr val="tx1"/>
                </a:solidFill>
                <a:effectLst/>
                <a:latin typeface="+mn-lt"/>
                <a:ea typeface="+mn-ea"/>
                <a:cs typeface="+mn-cs"/>
              </a:rPr>
              <a:t>offerring</a:t>
            </a:r>
            <a:r>
              <a:rPr lang="en-US" sz="1800" kern="1200" dirty="0" smtClean="0">
                <a:solidFill>
                  <a:schemeClr val="tx1"/>
                </a:solidFill>
                <a:effectLst/>
                <a:latin typeface="+mn-lt"/>
                <a:ea typeface="+mn-ea"/>
                <a:cs typeface="+mn-cs"/>
              </a:rPr>
              <a:t> the items/details</a:t>
            </a:r>
            <a:r>
              <a:rPr lang="en-US" sz="1800" kern="1200" baseline="0" dirty="0" smtClean="0">
                <a:solidFill>
                  <a:schemeClr val="tx1"/>
                </a:solidFill>
                <a:effectLst/>
                <a:latin typeface="+mn-lt"/>
                <a:ea typeface="+mn-ea"/>
                <a:cs typeface="+mn-cs"/>
              </a:rPr>
              <a:t> they do want. Step into their shoes.</a:t>
            </a:r>
          </a:p>
          <a:p>
            <a:r>
              <a:rPr lang="en-US" sz="1800" kern="1200" dirty="0" smtClean="0">
                <a:solidFill>
                  <a:schemeClr val="tx1"/>
                </a:solidFill>
                <a:effectLst/>
                <a:latin typeface="+mn-lt"/>
                <a:ea typeface="+mn-ea"/>
                <a:cs typeface="+mn-cs"/>
              </a:rPr>
              <a:t>In our </a:t>
            </a:r>
            <a:r>
              <a:rPr lang="en-US" sz="1800" kern="1200" dirty="0" smtClean="0">
                <a:solidFill>
                  <a:schemeClr val="tx1"/>
                </a:solidFill>
                <a:effectLst/>
                <a:latin typeface="+mn-lt"/>
                <a:ea typeface="+mn-ea"/>
                <a:cs typeface="+mn-cs"/>
              </a:rPr>
              <a:t>industry… too little great practitioners, too few great trainers, our turnover rate is higher than the restaurant industry!, colleague: “bus stop occupation”, raise the bar of </a:t>
            </a:r>
            <a:r>
              <a:rPr lang="en-US" sz="1800" kern="1200" dirty="0" smtClean="0">
                <a:solidFill>
                  <a:schemeClr val="tx1"/>
                </a:solidFill>
                <a:effectLst/>
                <a:latin typeface="+mn-lt"/>
                <a:ea typeface="+mn-ea"/>
                <a:cs typeface="+mn-cs"/>
              </a:rPr>
              <a:t>professionalism</a:t>
            </a:r>
            <a:r>
              <a:rPr lang="en-US" sz="1800" dirty="0" smtClean="0">
                <a:effectLst/>
              </a:rPr>
              <a:t> </a:t>
            </a:r>
            <a:endParaRPr lang="en-US" sz="1800" dirty="0"/>
          </a:p>
        </p:txBody>
      </p:sp>
      <p:sp>
        <p:nvSpPr>
          <p:cNvPr id="4" name="Slide Number Placeholder 3"/>
          <p:cNvSpPr>
            <a:spLocks noGrp="1"/>
          </p:cNvSpPr>
          <p:nvPr>
            <p:ph type="sldNum" sz="quarter" idx="10"/>
          </p:nvPr>
        </p:nvSpPr>
        <p:spPr/>
        <p:txBody>
          <a:bodyPr/>
          <a:lstStyle/>
          <a:p>
            <a:fld id="{D10936D5-966E-0843-8464-FF443F586E6F}" type="slidenum">
              <a:rPr lang="en-US" smtClean="0"/>
              <a:t>15</a:t>
            </a:fld>
            <a:endParaRPr lang="en-US"/>
          </a:p>
        </p:txBody>
      </p:sp>
    </p:spTree>
    <p:extLst>
      <p:ext uri="{BB962C8B-B14F-4D97-AF65-F5344CB8AC3E}">
        <p14:creationId xmlns:p14="http://schemas.microsoft.com/office/powerpoint/2010/main" val="435583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Goals: We are a goal-oriented field? How many of us start the intake process with learning what our potential clients goals are? Why? Well… What are your financial goals for your company? Think outside the box. </a:t>
            </a:r>
            <a:r>
              <a:rPr lang="en-US" sz="1200" b="1" kern="1200" dirty="0" smtClean="0">
                <a:solidFill>
                  <a:schemeClr val="tx1"/>
                </a:solidFill>
                <a:effectLst/>
                <a:latin typeface="+mn-lt"/>
                <a:ea typeface="+mn-ea"/>
                <a:cs typeface="+mn-cs"/>
              </a:rPr>
              <a:t>Did you write them down???</a:t>
            </a:r>
            <a:r>
              <a:rPr lang="en-US" sz="1200" kern="1200" dirty="0" smtClean="0">
                <a:solidFill>
                  <a:schemeClr val="tx1"/>
                </a:solidFill>
                <a:effectLst/>
                <a:latin typeface="+mn-lt"/>
                <a:ea typeface="+mn-ea"/>
                <a:cs typeface="+mn-cs"/>
              </a:rPr>
              <a:t> Does your staff know? Is your staff part of it? Is it posted somewhere? Did they post their goals? Do you know what they </a:t>
            </a:r>
            <a:r>
              <a:rPr lang="en-US" sz="1200" b="1" kern="1200" dirty="0" smtClean="0">
                <a:solidFill>
                  <a:schemeClr val="tx1"/>
                </a:solidFill>
                <a:effectLst/>
                <a:latin typeface="+mn-lt"/>
                <a:ea typeface="+mn-ea"/>
                <a:cs typeface="+mn-cs"/>
              </a:rPr>
              <a:t>want/need to earn</a:t>
            </a:r>
            <a:r>
              <a:rPr lang="en-US" sz="1200" kern="1200" dirty="0" smtClean="0">
                <a:solidFill>
                  <a:schemeClr val="tx1"/>
                </a:solidFill>
                <a:effectLst/>
                <a:latin typeface="+mn-lt"/>
                <a:ea typeface="+mn-ea"/>
                <a:cs typeface="+mn-cs"/>
              </a:rPr>
              <a:t>? Do you know what financially motivates them? Health insurance? Clothing expense? CEU benefit? Group retreat? Understand that this is a win=win=win. I LOVE hearing when trainers want to hit the $100K mark (or relative depending on your location), even employee trainers ($65 x 30 x 50</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16</a:t>
            </a:fld>
            <a:endParaRPr lang="en-US"/>
          </a:p>
        </p:txBody>
      </p:sp>
    </p:spTree>
    <p:extLst>
      <p:ext uri="{BB962C8B-B14F-4D97-AF65-F5344CB8AC3E}">
        <p14:creationId xmlns:p14="http://schemas.microsoft.com/office/powerpoint/2010/main" val="2012606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WORKSHOP </a:t>
            </a:r>
            <a:r>
              <a:rPr lang="en-US" sz="1200" kern="1200" dirty="0" smtClean="0">
                <a:solidFill>
                  <a:schemeClr val="tx1"/>
                </a:solidFill>
                <a:effectLst/>
                <a:latin typeface="+mn-lt"/>
                <a:ea typeface="+mn-ea"/>
                <a:cs typeface="+mn-cs"/>
              </a:rPr>
              <a:t>MOMENT: really think about your goals financially… write them down</a:t>
            </a:r>
          </a:p>
          <a:p>
            <a:pPr lvl="0"/>
            <a:r>
              <a:rPr lang="en-US" sz="1200" dirty="0" smtClean="0"/>
              <a:t>Biz and Personal Separate – </a:t>
            </a:r>
          </a:p>
          <a:p>
            <a:pPr lvl="0"/>
            <a:r>
              <a:rPr lang="en-US" sz="1200" dirty="0" smtClean="0"/>
              <a:t>what do you need – </a:t>
            </a:r>
          </a:p>
          <a:p>
            <a:pPr lvl="0"/>
            <a:r>
              <a:rPr lang="en-US" sz="1200" dirty="0" smtClean="0"/>
              <a:t>what do you want – </a:t>
            </a:r>
          </a:p>
          <a:p>
            <a:pPr lvl="0"/>
            <a:r>
              <a:rPr lang="en-US" sz="1200" dirty="0" smtClean="0"/>
              <a:t>where are you at – </a:t>
            </a:r>
          </a:p>
          <a:p>
            <a:pPr lvl="0"/>
            <a:r>
              <a:rPr lang="en-US" sz="1200" dirty="0" smtClean="0"/>
              <a:t>what is the WIN-WIN-WIN to get there – don’t worry about everyone else – worry about you</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17</a:t>
            </a:fld>
            <a:endParaRPr lang="en-US"/>
          </a:p>
        </p:txBody>
      </p:sp>
    </p:spTree>
    <p:extLst>
      <p:ext uri="{BB962C8B-B14F-4D97-AF65-F5344CB8AC3E}">
        <p14:creationId xmlns:p14="http://schemas.microsoft.com/office/powerpoint/2010/main" val="2012606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18</a:t>
            </a:fld>
            <a:endParaRPr lang="en-US"/>
          </a:p>
        </p:txBody>
      </p:sp>
    </p:spTree>
    <p:extLst>
      <p:ext uri="{BB962C8B-B14F-4D97-AF65-F5344CB8AC3E}">
        <p14:creationId xmlns:p14="http://schemas.microsoft.com/office/powerpoint/2010/main" val="1385443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Brand your offerings</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19</a:t>
            </a:fld>
            <a:endParaRPr lang="en-US"/>
          </a:p>
        </p:txBody>
      </p:sp>
    </p:spTree>
    <p:extLst>
      <p:ext uri="{BB962C8B-B14F-4D97-AF65-F5344CB8AC3E}">
        <p14:creationId xmlns:p14="http://schemas.microsoft.com/office/powerpoint/2010/main" val="316098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2</a:t>
            </a:fld>
            <a:endParaRPr lang="en-US"/>
          </a:p>
        </p:txBody>
      </p:sp>
    </p:spTree>
    <p:extLst>
      <p:ext uri="{BB962C8B-B14F-4D97-AF65-F5344CB8AC3E}">
        <p14:creationId xmlns:p14="http://schemas.microsoft.com/office/powerpoint/2010/main" val="2929206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it easy to buy</a:t>
            </a:r>
            <a:r>
              <a:rPr lang="mr-IN" dirty="0" smtClean="0"/>
              <a:t>…</a:t>
            </a:r>
            <a:r>
              <a:rPr lang="en-US" dirty="0" smtClean="0"/>
              <a:t> stand in your </a:t>
            </a:r>
            <a:r>
              <a:rPr lang="en-US" dirty="0" err="1" smtClean="0"/>
              <a:t>cliens</a:t>
            </a:r>
            <a:r>
              <a:rPr lang="en-US" dirty="0" smtClean="0"/>
              <a:t> shoes and make sure it’s EASY to buy and understand</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20</a:t>
            </a:fld>
            <a:endParaRPr lang="en-US"/>
          </a:p>
        </p:txBody>
      </p:sp>
    </p:spTree>
    <p:extLst>
      <p:ext uri="{BB962C8B-B14F-4D97-AF65-F5344CB8AC3E}">
        <p14:creationId xmlns:p14="http://schemas.microsoft.com/office/powerpoint/2010/main" val="3160985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21</a:t>
            </a:fld>
            <a:endParaRPr lang="en-US"/>
          </a:p>
        </p:txBody>
      </p:sp>
    </p:spTree>
    <p:extLst>
      <p:ext uri="{BB962C8B-B14F-4D97-AF65-F5344CB8AC3E}">
        <p14:creationId xmlns:p14="http://schemas.microsoft.com/office/powerpoint/2010/main" val="3065863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cs typeface="Calibri"/>
              </a:rPr>
              <a:t>What are you doing to communicate the benefits of your work with clients on a recurring basis? SJJT app – reassessment… easy, powerful, differentiator from group x, differentiator from MANY personal training experiences, (huge branding experience) </a:t>
            </a:r>
          </a:p>
          <a:p>
            <a:endParaRPr lang="en-US" sz="1200" dirty="0" smtClean="0">
              <a:latin typeface="+mn-lt"/>
              <a:cs typeface="Calibri"/>
            </a:endParaRPr>
          </a:p>
          <a:p>
            <a:r>
              <a:rPr lang="en-US" sz="1200" dirty="0" smtClean="0">
                <a:latin typeface="+mn-lt"/>
                <a:cs typeface="Calibri"/>
              </a:rPr>
              <a:t>5 </a:t>
            </a:r>
            <a:r>
              <a:rPr lang="en-US" sz="1200" dirty="0" smtClean="0">
                <a:latin typeface="+mn-lt"/>
                <a:cs typeface="Calibri"/>
              </a:rPr>
              <a:t>Questions download</a:t>
            </a:r>
            <a:r>
              <a:rPr lang="en-US" sz="1200" baseline="0" dirty="0" smtClean="0">
                <a:latin typeface="+mn-lt"/>
                <a:cs typeface="Calibri"/>
              </a:rPr>
              <a:t> on our website</a:t>
            </a:r>
            <a:r>
              <a:rPr lang="mr-IN" sz="1200" baseline="0" dirty="0" smtClean="0">
                <a:latin typeface="+mn-lt"/>
                <a:cs typeface="Calibri"/>
              </a:rPr>
              <a:t>…</a:t>
            </a:r>
            <a:r>
              <a:rPr lang="en-US" sz="1200" baseline="0" dirty="0" smtClean="0">
                <a:latin typeface="+mn-lt"/>
                <a:cs typeface="Calibri"/>
              </a:rPr>
              <a:t> for free for you</a:t>
            </a:r>
            <a:endParaRPr lang="en-US" sz="1200" dirty="0" smtClean="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22</a:t>
            </a:fld>
            <a:endParaRPr lang="en-US"/>
          </a:p>
        </p:txBody>
      </p:sp>
    </p:spTree>
    <p:extLst>
      <p:ext uri="{BB962C8B-B14F-4D97-AF65-F5344CB8AC3E}">
        <p14:creationId xmlns:p14="http://schemas.microsoft.com/office/powerpoint/2010/main" val="223328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cs typeface="Calibri"/>
              </a:rPr>
              <a:t>What are you doing to communicate the benefits of your work with clients on a recurring basis? SJJT app – reassessment… easy, powerful, differentiator from group x, differentiator from MANY personal training experiences, (huge branding experience) </a:t>
            </a:r>
          </a:p>
          <a:p>
            <a:endParaRPr lang="en-US" sz="1200" dirty="0" smtClean="0">
              <a:latin typeface="+mn-lt"/>
              <a:cs typeface="Calibri"/>
            </a:endParaRPr>
          </a:p>
          <a:p>
            <a:r>
              <a:rPr lang="en-US" sz="1200" smtClean="0">
                <a:latin typeface="+mn-lt"/>
                <a:cs typeface="Calibri"/>
              </a:rPr>
              <a:t>5 Questions</a:t>
            </a:r>
          </a:p>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23</a:t>
            </a:fld>
            <a:endParaRPr lang="en-US"/>
          </a:p>
        </p:txBody>
      </p:sp>
    </p:spTree>
    <p:extLst>
      <p:ext uri="{BB962C8B-B14F-4D97-AF65-F5344CB8AC3E}">
        <p14:creationId xmlns:p14="http://schemas.microsoft.com/office/powerpoint/2010/main" val="223328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24</a:t>
            </a:fld>
            <a:endParaRPr lang="en-US"/>
          </a:p>
        </p:txBody>
      </p:sp>
    </p:spTree>
    <p:extLst>
      <p:ext uri="{BB962C8B-B14F-4D97-AF65-F5344CB8AC3E}">
        <p14:creationId xmlns:p14="http://schemas.microsoft.com/office/powerpoint/2010/main" val="3920249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Keep a personal relationship healthy</a:t>
            </a:r>
            <a:r>
              <a:rPr lang="mr-IN" sz="2000" dirty="0" smtClean="0"/>
              <a:t>…</a:t>
            </a:r>
            <a:r>
              <a:rPr lang="en-US" sz="2000" dirty="0" smtClean="0"/>
              <a:t> do the same with business</a:t>
            </a:r>
            <a:endParaRPr lang="en-US" sz="2000" dirty="0"/>
          </a:p>
        </p:txBody>
      </p:sp>
      <p:sp>
        <p:nvSpPr>
          <p:cNvPr id="4" name="Slide Number Placeholder 3"/>
          <p:cNvSpPr>
            <a:spLocks noGrp="1"/>
          </p:cNvSpPr>
          <p:nvPr>
            <p:ph type="sldNum" sz="quarter" idx="10"/>
          </p:nvPr>
        </p:nvSpPr>
        <p:spPr/>
        <p:txBody>
          <a:bodyPr/>
          <a:lstStyle/>
          <a:p>
            <a:fld id="{D10936D5-966E-0843-8464-FF443F586E6F}" type="slidenum">
              <a:rPr lang="en-US" smtClean="0"/>
              <a:t>25</a:t>
            </a:fld>
            <a:endParaRPr lang="en-US"/>
          </a:p>
        </p:txBody>
      </p:sp>
    </p:spTree>
    <p:extLst>
      <p:ext uri="{BB962C8B-B14F-4D97-AF65-F5344CB8AC3E}">
        <p14:creationId xmlns:p14="http://schemas.microsoft.com/office/powerpoint/2010/main" val="165592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7F7F7F"/>
                </a:solidFill>
              </a:rPr>
              <a:t>Elevate our service before the client requests it, be proactive in educating clients about other trends in food, wellness, strength training, clothing, software, devices, BE THERE TRUSTED EXPERT RESOURCE, incentivize in silly ways… every client showed up to Small Group Training: gift. </a:t>
            </a:r>
          </a:p>
        </p:txBody>
      </p:sp>
      <p:sp>
        <p:nvSpPr>
          <p:cNvPr id="4" name="Slide Number Placeholder 3"/>
          <p:cNvSpPr>
            <a:spLocks noGrp="1"/>
          </p:cNvSpPr>
          <p:nvPr>
            <p:ph type="sldNum" sz="quarter" idx="10"/>
          </p:nvPr>
        </p:nvSpPr>
        <p:spPr/>
        <p:txBody>
          <a:bodyPr/>
          <a:lstStyle/>
          <a:p>
            <a:fld id="{D10936D5-966E-0843-8464-FF443F586E6F}" type="slidenum">
              <a:rPr lang="en-US" smtClean="0"/>
              <a:t>26</a:t>
            </a:fld>
            <a:endParaRPr lang="en-US"/>
          </a:p>
        </p:txBody>
      </p:sp>
    </p:spTree>
    <p:extLst>
      <p:ext uri="{BB962C8B-B14F-4D97-AF65-F5344CB8AC3E}">
        <p14:creationId xmlns:p14="http://schemas.microsoft.com/office/powerpoint/2010/main" val="2009270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27</a:t>
            </a:fld>
            <a:endParaRPr lang="en-US"/>
          </a:p>
        </p:txBody>
      </p:sp>
    </p:spTree>
    <p:extLst>
      <p:ext uri="{BB962C8B-B14F-4D97-AF65-F5344CB8AC3E}">
        <p14:creationId xmlns:p14="http://schemas.microsoft.com/office/powerpoint/2010/main" val="1843038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28</a:t>
            </a:fld>
            <a:endParaRPr lang="en-US"/>
          </a:p>
        </p:txBody>
      </p:sp>
    </p:spTree>
    <p:extLst>
      <p:ext uri="{BB962C8B-B14F-4D97-AF65-F5344CB8AC3E}">
        <p14:creationId xmlns:p14="http://schemas.microsoft.com/office/powerpoint/2010/main" val="270295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29</a:t>
            </a:fld>
            <a:endParaRPr lang="en-US"/>
          </a:p>
        </p:txBody>
      </p:sp>
    </p:spTree>
    <p:extLst>
      <p:ext uri="{BB962C8B-B14F-4D97-AF65-F5344CB8AC3E}">
        <p14:creationId xmlns:p14="http://schemas.microsoft.com/office/powerpoint/2010/main" val="143821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3</a:t>
            </a:fld>
            <a:endParaRPr lang="en-US"/>
          </a:p>
        </p:txBody>
      </p:sp>
    </p:spTree>
    <p:extLst>
      <p:ext uri="{BB962C8B-B14F-4D97-AF65-F5344CB8AC3E}">
        <p14:creationId xmlns:p14="http://schemas.microsoft.com/office/powerpoint/2010/main" val="2929206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Email if you would like this. </a:t>
            </a:r>
            <a:r>
              <a:rPr lang="en-US" dirty="0" err="1" smtClean="0"/>
              <a:t>michelle@seejakeandjanetrain.com</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30</a:t>
            </a:fld>
            <a:endParaRPr lang="en-US"/>
          </a:p>
        </p:txBody>
      </p:sp>
    </p:spTree>
    <p:extLst>
      <p:ext uri="{BB962C8B-B14F-4D97-AF65-F5344CB8AC3E}">
        <p14:creationId xmlns:p14="http://schemas.microsoft.com/office/powerpoint/2010/main" val="3822146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31</a:t>
            </a:fld>
            <a:endParaRPr lang="en-US"/>
          </a:p>
        </p:txBody>
      </p:sp>
    </p:spTree>
    <p:extLst>
      <p:ext uri="{BB962C8B-B14F-4D97-AF65-F5344CB8AC3E}">
        <p14:creationId xmlns:p14="http://schemas.microsoft.com/office/powerpoint/2010/main" val="3065863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a:t>
            </a:r>
            <a:r>
              <a:rPr lang="en-US" baseline="0" dirty="0" smtClean="0"/>
              <a:t> invest in what works</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32</a:t>
            </a:fld>
            <a:endParaRPr lang="en-US"/>
          </a:p>
        </p:txBody>
      </p:sp>
    </p:spTree>
    <p:extLst>
      <p:ext uri="{BB962C8B-B14F-4D97-AF65-F5344CB8AC3E}">
        <p14:creationId xmlns:p14="http://schemas.microsoft.com/office/powerpoint/2010/main" val="3126593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cs typeface="Calibri"/>
              </a:rPr>
              <a:t>Print for everyone to work through… mention that it is part of the </a:t>
            </a:r>
            <a:r>
              <a:rPr lang="en-US" sz="1200" dirty="0" smtClean="0">
                <a:latin typeface="+mn-lt"/>
                <a:cs typeface="Calibri"/>
              </a:rPr>
              <a:t>course, </a:t>
            </a:r>
            <a:endParaRPr lang="en-US" sz="1200" dirty="0" smtClean="0">
              <a:latin typeface="+mn-lt"/>
              <a:cs typeface="Calibri"/>
            </a:endParaRPr>
          </a:p>
          <a:p>
            <a:r>
              <a:rPr lang="en-US" sz="1200" dirty="0" smtClean="0">
                <a:latin typeface="+mn-lt"/>
                <a:cs typeface="Calibri"/>
              </a:rPr>
              <a:t>Leads </a:t>
            </a:r>
            <a:r>
              <a:rPr lang="en-US" sz="1200" dirty="0" smtClean="0">
                <a:latin typeface="+mn-lt"/>
                <a:cs typeface="Calibri"/>
              </a:rPr>
              <a:t>discussion</a:t>
            </a:r>
          </a:p>
          <a:p>
            <a:r>
              <a:rPr lang="en-US" sz="1200" dirty="0" smtClean="0">
                <a:latin typeface="+mn-lt"/>
                <a:cs typeface="Calibri"/>
              </a:rPr>
              <a:t>Email for copy: </a:t>
            </a:r>
            <a:r>
              <a:rPr lang="en-US" sz="1200" dirty="0" err="1" smtClean="0">
                <a:latin typeface="+mn-lt"/>
                <a:cs typeface="Calibri"/>
              </a:rPr>
              <a:t>michelle@seejakeandjanetrain.com</a:t>
            </a:r>
            <a:endParaRPr lang="en-US" sz="1200" dirty="0" smtClean="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33</a:t>
            </a:fld>
            <a:endParaRPr lang="en-US"/>
          </a:p>
        </p:txBody>
      </p:sp>
    </p:spTree>
    <p:extLst>
      <p:ext uri="{BB962C8B-B14F-4D97-AF65-F5344CB8AC3E}">
        <p14:creationId xmlns:p14="http://schemas.microsoft.com/office/powerpoint/2010/main" val="442846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34</a:t>
            </a:fld>
            <a:endParaRPr lang="en-US"/>
          </a:p>
        </p:txBody>
      </p:sp>
    </p:spTree>
    <p:extLst>
      <p:ext uri="{BB962C8B-B14F-4D97-AF65-F5344CB8AC3E}">
        <p14:creationId xmlns:p14="http://schemas.microsoft.com/office/powerpoint/2010/main" val="582677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35</a:t>
            </a:fld>
            <a:endParaRPr lang="en-US"/>
          </a:p>
        </p:txBody>
      </p:sp>
    </p:spTree>
    <p:extLst>
      <p:ext uri="{BB962C8B-B14F-4D97-AF65-F5344CB8AC3E}">
        <p14:creationId xmlns:p14="http://schemas.microsoft.com/office/powerpoint/2010/main" val="69322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36</a:t>
            </a:fld>
            <a:endParaRPr lang="en-US"/>
          </a:p>
        </p:txBody>
      </p:sp>
    </p:spTree>
    <p:extLst>
      <p:ext uri="{BB962C8B-B14F-4D97-AF65-F5344CB8AC3E}">
        <p14:creationId xmlns:p14="http://schemas.microsoft.com/office/powerpoint/2010/main" val="69322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37</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38</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Be an expert (not a know it all) and become an authority in your niche. </a:t>
            </a:r>
            <a:r>
              <a:rPr lang="en-US" sz="1200" kern="1200" dirty="0" smtClean="0">
                <a:solidFill>
                  <a:schemeClr val="tx1"/>
                </a:solidFill>
                <a:effectLst/>
                <a:latin typeface="+mn-lt"/>
                <a:ea typeface="+mn-ea"/>
                <a:cs typeface="+mn-cs"/>
              </a:rPr>
              <a:t>People tend to be attracted to and join real, relatable people who have a clear direction, know what they are doing and where they are going. The best way to achieve this is to share your personal story, your experiences and your knowledge. Share fitness tips, recipes, weight loss success stories, pictures of you living the healthy lifestyle and even setbacks and bloopers to keep it real.</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39</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1" dirty="0" smtClean="0">
                <a:latin typeface="+mn-lt"/>
                <a:cs typeface="Calibri"/>
              </a:rPr>
              <a:t>Here to help</a:t>
            </a:r>
          </a:p>
          <a:p>
            <a:r>
              <a:rPr lang="en-US" dirty="0" smtClean="0"/>
              <a:t>Personal</a:t>
            </a:r>
            <a:r>
              <a:rPr lang="en-US" baseline="0" dirty="0" smtClean="0"/>
              <a:t> Trainers in out Nine Week Turnaround Course Earn 18-40% more after the course. Their return on investment is 35 days.</a:t>
            </a:r>
          </a:p>
        </p:txBody>
      </p:sp>
      <p:sp>
        <p:nvSpPr>
          <p:cNvPr id="4" name="Slide Number Placeholder 3"/>
          <p:cNvSpPr>
            <a:spLocks noGrp="1"/>
          </p:cNvSpPr>
          <p:nvPr>
            <p:ph type="sldNum" sz="quarter" idx="10"/>
          </p:nvPr>
        </p:nvSpPr>
        <p:spPr/>
        <p:txBody>
          <a:bodyPr/>
          <a:lstStyle/>
          <a:p>
            <a:fld id="{D10936D5-966E-0843-8464-FF443F586E6F}" type="slidenum">
              <a:rPr lang="en-US" smtClean="0"/>
              <a:t>4</a:t>
            </a:fld>
            <a:endParaRPr lang="en-US"/>
          </a:p>
        </p:txBody>
      </p:sp>
    </p:spTree>
    <p:extLst>
      <p:ext uri="{BB962C8B-B14F-4D97-AF65-F5344CB8AC3E}">
        <p14:creationId xmlns:p14="http://schemas.microsoft.com/office/powerpoint/2010/main" val="2428920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These connections are your bread and butter to having a super strong, clear, and authentic personal brand. We don’t have relationships with products, logos, or letterheads, but we do with people. Build and connect with your list to foster these strong relationships.</a:t>
            </a: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40</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a necessity to be intentional, consistent, constant, clear, and add value (aka, strategic.), and to do this with your authentic voice. People follow thought leaders who are inspirational and influential. Provide content that is factual, tugs on our emotions and make that heart connection with your audience. Purchase is driven by emotion. Stimulate an overall feeling in your audience through your message and see more results. </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41</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Your content marketing strategy is your why and who you are helping with your expertise. It’s a tool to keep your content focused and consistent so you can build trust with your prospects. It’s valuable to include simple offers and giveaways to your ideal audience. You might include a video series, </a:t>
            </a:r>
            <a:r>
              <a:rPr lang="en-US" sz="1200" kern="1200" dirty="0" err="1" smtClean="0">
                <a:solidFill>
                  <a:schemeClr val="tx1"/>
                </a:solidFill>
                <a:effectLst/>
                <a:latin typeface="+mn-lt"/>
                <a:ea typeface="+mn-ea"/>
                <a:cs typeface="+mn-cs"/>
              </a:rPr>
              <a:t>pdf</a:t>
            </a:r>
            <a:r>
              <a:rPr lang="en-US" sz="1200" kern="1200" dirty="0" smtClean="0">
                <a:solidFill>
                  <a:schemeClr val="tx1"/>
                </a:solidFill>
                <a:effectLst/>
                <a:latin typeface="+mn-lt"/>
                <a:ea typeface="+mn-ea"/>
                <a:cs typeface="+mn-cs"/>
              </a:rPr>
              <a:t> worksheets, or a reward. This simple action keeps clients engaged and provides them with a sense that they are receiving value from your content, not just reading it.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recent blog on </a:t>
            </a:r>
            <a:r>
              <a:rPr lang="en-US" sz="1200" kern="1200" dirty="0" smtClean="0">
                <a:solidFill>
                  <a:schemeClr val="tx1"/>
                </a:solidFill>
                <a:effectLst/>
                <a:latin typeface="+mn-lt"/>
                <a:ea typeface="+mn-ea"/>
                <a:cs typeface="+mn-cs"/>
                <a:hlinkClick r:id="rId3"/>
              </a:rPr>
              <a:t>accounting and bookkeeping</a:t>
            </a:r>
            <a:r>
              <a:rPr lang="en-US" sz="1200" kern="1200" dirty="0" smtClean="0">
                <a:solidFill>
                  <a:schemeClr val="tx1"/>
                </a:solidFill>
                <a:effectLst/>
                <a:latin typeface="+mn-lt"/>
                <a:ea typeface="+mn-ea"/>
                <a:cs typeface="+mn-cs"/>
              </a:rPr>
              <a:t>, we highlighted a worksheet from a module in our 21 Days to Independence that is only available as a participant in See Jake and Jane Train’s program. We offered a taste to wet the palette and create an appetite for further investment and we are building trust with our audience with a sample of the content.</a:t>
            </a: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42</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effectLst/>
              </a:rPr>
              <a:t>Defining this audience is a business best practice. Think about who you want to serve and connect with in your business offerings. Determine the values, lifestyle and who will engage with your product. What does your target audience want from your product or service?  </a:t>
            </a:r>
            <a:r>
              <a:rPr lang="en-US" sz="1200" u="sng" dirty="0" smtClean="0">
                <a:effectLst/>
              </a:rPr>
              <a:t>Do not try appeal to everyone</a:t>
            </a:r>
            <a:r>
              <a:rPr lang="en-US" sz="1200" dirty="0" smtClean="0">
                <a:effectLst/>
              </a:rPr>
              <a:t>. Let your passion and mission in your business define who will most connect with in your health and wellness services. </a:t>
            </a:r>
            <a:endParaRPr lang="en-US" dirty="0" smtClean="0">
              <a:effectLst/>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43</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simplest thing that fit pros can do to position themselves to get more clients is to take their Social Media seriously. Consistency in posting will allow you to start building your brand with your following and begin to build rapport. Imagine that every exchange whether it be replying to comments or Direct Messages </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44</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Yes you are going to want to post the best quality that you can but understand that every post is building brand. You will NOT get a sale on social media when you first start. You’re building your brand or your the brand of your business. That will take some time so have Patience...Rome wasn’t built in a day.</a:t>
            </a: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45</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Put simply they are the most inexpensive way to get loads of attention to your pages. If the demographic of your business is younger than you will want to use </a:t>
            </a:r>
            <a:r>
              <a:rPr lang="en-US" sz="1200" kern="1200" dirty="0" err="1" smtClean="0">
                <a:solidFill>
                  <a:schemeClr val="tx1"/>
                </a:solidFill>
                <a:effectLst/>
                <a:latin typeface="+mn-lt"/>
                <a:ea typeface="+mn-ea"/>
                <a:cs typeface="+mn-cs"/>
              </a:rPr>
              <a:t>Snapchat</a:t>
            </a:r>
            <a:r>
              <a:rPr lang="en-US" sz="1200" kern="1200" dirty="0" smtClean="0">
                <a:solidFill>
                  <a:schemeClr val="tx1"/>
                </a:solidFill>
                <a:effectLst/>
                <a:latin typeface="+mn-lt"/>
                <a:ea typeface="+mn-ea"/>
                <a:cs typeface="+mn-cs"/>
              </a:rPr>
              <a:t> ads </a:t>
            </a: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46</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Put simply they are the most inexpensive way to get loads of attention to your pages. If the demographic of your business is younger than you will want to use </a:t>
            </a:r>
            <a:r>
              <a:rPr lang="en-US" sz="1200" kern="1200" dirty="0" err="1" smtClean="0">
                <a:solidFill>
                  <a:schemeClr val="tx1"/>
                </a:solidFill>
                <a:effectLst/>
                <a:latin typeface="+mn-lt"/>
                <a:ea typeface="+mn-ea"/>
                <a:cs typeface="+mn-cs"/>
              </a:rPr>
              <a:t>Snapchat</a:t>
            </a:r>
            <a:r>
              <a:rPr lang="en-US" sz="1200" kern="1200" smtClean="0">
                <a:solidFill>
                  <a:schemeClr val="tx1"/>
                </a:solidFill>
                <a:effectLst/>
                <a:latin typeface="+mn-lt"/>
                <a:ea typeface="+mn-ea"/>
                <a:cs typeface="+mn-cs"/>
              </a:rPr>
              <a:t> ads </a:t>
            </a:r>
          </a:p>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47</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Put simply they are the most inexpensive way to get loads of attention to your pages. If the demographic of your business is younger than you will want to use </a:t>
            </a:r>
            <a:r>
              <a:rPr lang="en-US" sz="1200" kern="1200" dirty="0" err="1" smtClean="0">
                <a:solidFill>
                  <a:schemeClr val="tx1"/>
                </a:solidFill>
                <a:effectLst/>
                <a:latin typeface="+mn-lt"/>
                <a:ea typeface="+mn-ea"/>
                <a:cs typeface="+mn-cs"/>
              </a:rPr>
              <a:t>Snapchat</a:t>
            </a:r>
            <a:r>
              <a:rPr lang="en-US" sz="1200" kern="1200" dirty="0" smtClean="0">
                <a:solidFill>
                  <a:schemeClr val="tx1"/>
                </a:solidFill>
                <a:effectLst/>
                <a:latin typeface="+mn-lt"/>
                <a:ea typeface="+mn-ea"/>
                <a:cs typeface="+mn-cs"/>
              </a:rPr>
              <a:t> ads </a:t>
            </a: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48</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See Jake and Jane Train we did a self love giveaway that crushed it. Now don’t devalue your training or your brand by providing a discount on your training, but you can do something like a cash giveaway or anything else that people might enjoy like headphones or an apple product, WE love our </a:t>
            </a:r>
            <a:r>
              <a:rPr lang="en-US" sz="1200" kern="1200" dirty="0" err="1" smtClean="0">
                <a:solidFill>
                  <a:schemeClr val="tx1"/>
                </a:solidFill>
                <a:effectLst/>
                <a:latin typeface="+mn-lt"/>
                <a:ea typeface="+mn-ea"/>
                <a:cs typeface="+mn-cs"/>
              </a:rPr>
              <a:t>iphones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49</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5</a:t>
            </a:fld>
            <a:endParaRPr lang="en-US"/>
          </a:p>
        </p:txBody>
      </p:sp>
    </p:spTree>
    <p:extLst>
      <p:ext uri="{BB962C8B-B14F-4D97-AF65-F5344CB8AC3E}">
        <p14:creationId xmlns:p14="http://schemas.microsoft.com/office/powerpoint/2010/main" val="3065863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is grossly misunderstood by most professionals is that Social Media and the Internet as a whole is opening the world to who people really are. If someone doesn’t like what you're doing all they have to do is leave a bad review and anyone who looks up your brand can see it. Be aware of how you’re representing your business and your brand at all times. The amount of people who use social media currently exceeds 2 billion according to (</a:t>
            </a:r>
            <a:r>
              <a:rPr lang="en-US" sz="1200" kern="1200" dirty="0" smtClean="0">
                <a:solidFill>
                  <a:schemeClr val="tx1"/>
                </a:solidFill>
                <a:effectLst/>
                <a:latin typeface="+mn-lt"/>
                <a:ea typeface="+mn-ea"/>
                <a:cs typeface="+mn-cs"/>
                <a:hlinkClick r:id="rId3"/>
              </a:rPr>
              <a:t>https://www.statista.com/statistics/273476/percentage-of-us-population-with-a-social-network-profile/</a:t>
            </a:r>
            <a:r>
              <a:rPr lang="en-US" sz="1200" kern="1200" dirty="0" smtClean="0">
                <a:solidFill>
                  <a:schemeClr val="tx1"/>
                </a:solidFill>
                <a:effectLst/>
                <a:latin typeface="+mn-lt"/>
                <a:ea typeface="+mn-ea"/>
                <a:cs typeface="+mn-cs"/>
              </a:rPr>
              <a:t>). If you take care of 10,000 people, a small piece of the previously mentioned pie, your business can achieve tremendous results.  </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50</a:t>
            </a:fld>
            <a:endParaRPr lang="en-US"/>
          </a:p>
        </p:txBody>
      </p:sp>
    </p:spTree>
    <p:extLst>
      <p:ext uri="{BB962C8B-B14F-4D97-AF65-F5344CB8AC3E}">
        <p14:creationId xmlns:p14="http://schemas.microsoft.com/office/powerpoint/2010/main" val="1351116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51</a:t>
            </a:fld>
            <a:endParaRPr lang="en-US"/>
          </a:p>
        </p:txBody>
      </p:sp>
    </p:spTree>
    <p:extLst>
      <p:ext uri="{BB962C8B-B14F-4D97-AF65-F5344CB8AC3E}">
        <p14:creationId xmlns:p14="http://schemas.microsoft.com/office/powerpoint/2010/main" val="42632961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52</a:t>
            </a:fld>
            <a:endParaRPr lang="en-US"/>
          </a:p>
        </p:txBody>
      </p:sp>
    </p:spTree>
    <p:extLst>
      <p:ext uri="{BB962C8B-B14F-4D97-AF65-F5344CB8AC3E}">
        <p14:creationId xmlns:p14="http://schemas.microsoft.com/office/powerpoint/2010/main" val="3227261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0936D5-966E-0843-8464-FF443F586E6F}" type="slidenum">
              <a:rPr lang="en-US" smtClean="0"/>
              <a:t>53</a:t>
            </a:fld>
            <a:endParaRPr lang="en-US"/>
          </a:p>
        </p:txBody>
      </p:sp>
    </p:spTree>
    <p:extLst>
      <p:ext uri="{BB962C8B-B14F-4D97-AF65-F5344CB8AC3E}">
        <p14:creationId xmlns:p14="http://schemas.microsoft.com/office/powerpoint/2010/main" val="73216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www.seejakeandjanetrain.com</a:t>
            </a:r>
            <a:endParaRPr lang="en-US" dirty="0" smtClean="0"/>
          </a:p>
          <a:p>
            <a:r>
              <a:rPr lang="en-US" dirty="0" smtClean="0"/>
              <a:t>Sign-in/sign-up page</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54</a:t>
            </a:fld>
            <a:endParaRPr lang="en-US"/>
          </a:p>
        </p:txBody>
      </p:sp>
    </p:spTree>
    <p:extLst>
      <p:ext uri="{BB962C8B-B14F-4D97-AF65-F5344CB8AC3E}">
        <p14:creationId xmlns:p14="http://schemas.microsoft.com/office/powerpoint/2010/main" val="73216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Reach </a:t>
            </a:r>
            <a:r>
              <a:rPr lang="en-US" smtClean="0"/>
              <a:t>out anytime!</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55</a:t>
            </a:fld>
            <a:endParaRPr lang="en-US"/>
          </a:p>
        </p:txBody>
      </p:sp>
    </p:spTree>
    <p:extLst>
      <p:ext uri="{BB962C8B-B14F-4D97-AF65-F5344CB8AC3E}">
        <p14:creationId xmlns:p14="http://schemas.microsoft.com/office/powerpoint/2010/main" val="252393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latin typeface="+mn-lt"/>
                <a:cs typeface="Calibri"/>
              </a:rPr>
              <a:t>WHAT IS INFLUENCING YOU IN YOUR LIFE REGARDING MONEY? HAVE YOU FOUND GREAT RESOURCES THAT CAN POSITIVELY INFLUENCE YOU? AND INFLUENCE YOU IN A WAY THAT SPEAKS TO YOUR BELIEF SYSTEM?</a:t>
            </a:r>
            <a:endParaRPr lang="en-US" sz="1200" dirty="0" smtClean="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6</a:t>
            </a:fld>
            <a:endParaRPr lang="en-US"/>
          </a:p>
        </p:txBody>
      </p:sp>
    </p:spTree>
    <p:extLst>
      <p:ext uri="{BB962C8B-B14F-4D97-AF65-F5344CB8AC3E}">
        <p14:creationId xmlns:p14="http://schemas.microsoft.com/office/powerpoint/2010/main" val="228737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latin typeface="+mn-lt"/>
                <a:cs typeface="Calibri"/>
              </a:rPr>
              <a:t>Scarcity or Abundance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latin typeface="+mn-lt"/>
                <a:cs typeface="Calibri"/>
              </a:rPr>
              <a:t>WHAT IS INFLUENCING YOU IN YOUR LIFE REGARDING MONEY? HAVE YOU FOUND GREAT RESOURCES THAT CAN POSITIVELY INFLUENCE YOU? AND INFLUENCE YOU IN A WAY THAT SPEAKS TO YOUR BELIEF SYSTEM? ONE SIDE </a:t>
            </a:r>
            <a:r>
              <a:rPr lang="en-US" sz="1200" i="1" dirty="0" smtClean="0">
                <a:latin typeface="+mn-lt"/>
                <a:cs typeface="Calibri"/>
              </a:rPr>
              <a:t>LIST</a:t>
            </a:r>
            <a:r>
              <a:rPr lang="en-US" sz="1200" i="1" baseline="0" dirty="0" smtClean="0">
                <a:latin typeface="+mn-lt"/>
                <a:cs typeface="Calibri"/>
              </a:rPr>
              <a:t> MESSAGES OF ABUNDANCE. OTHER</a:t>
            </a:r>
            <a:r>
              <a:rPr lang="mr-IN" sz="1200" i="1" baseline="0" dirty="0" smtClean="0">
                <a:latin typeface="+mn-lt"/>
                <a:cs typeface="Calibri"/>
              </a:rPr>
              <a:t>…</a:t>
            </a:r>
            <a:r>
              <a:rPr lang="en-US" sz="1200" i="1" baseline="0" dirty="0" smtClean="0">
                <a:latin typeface="+mn-lt"/>
                <a:cs typeface="Calibri"/>
              </a:rPr>
              <a:t> MESSAGES OF SCARCITY. BE AWARE OF OUR INFLUENCES AND MESSAGES.</a:t>
            </a:r>
            <a:endParaRPr lang="en-US" sz="1200" dirty="0" smtClean="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7</a:t>
            </a:fld>
            <a:endParaRPr lang="en-US"/>
          </a:p>
        </p:txBody>
      </p:sp>
    </p:spTree>
    <p:extLst>
      <p:ext uri="{BB962C8B-B14F-4D97-AF65-F5344CB8AC3E}">
        <p14:creationId xmlns:p14="http://schemas.microsoft.com/office/powerpoint/2010/main" val="2287372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only one take away – Know Your Numbers – Keep things as simple as possible and then work through the details</a:t>
            </a:r>
          </a:p>
          <a:p>
            <a:r>
              <a:rPr lang="en-US" sz="1200" dirty="0" smtClean="0"/>
              <a:t>as you go month to month. Digital banking? File Cabinet? Excel spreadsheet? Pencil and paper? Whatever works for you is the right system</a:t>
            </a:r>
            <a:r>
              <a:rPr lang="en-US" sz="1200" dirty="0" smtClean="0"/>
              <a:t>.</a:t>
            </a:r>
          </a:p>
          <a:p>
            <a:r>
              <a:rPr lang="en-US" sz="1200" dirty="0" smtClean="0"/>
              <a:t>Get</a:t>
            </a:r>
            <a:r>
              <a:rPr lang="en-US" sz="1200" baseline="0" dirty="0" smtClean="0"/>
              <a:t> help where you need it.</a:t>
            </a:r>
          </a:p>
          <a:p>
            <a:r>
              <a:rPr lang="en-US" sz="1200" baseline="0" dirty="0" smtClean="0"/>
              <a:t>Don’t ignore problems. Address them one small bite at time.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8</a:t>
            </a:fld>
            <a:endParaRPr lang="en-US"/>
          </a:p>
        </p:txBody>
      </p:sp>
    </p:spTree>
    <p:extLst>
      <p:ext uri="{BB962C8B-B14F-4D97-AF65-F5344CB8AC3E}">
        <p14:creationId xmlns:p14="http://schemas.microsoft.com/office/powerpoint/2010/main" val="170258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HEROIC story…. Paying salary to trainer, paying stipend to keep trainer, no real </a:t>
            </a:r>
            <a:r>
              <a:rPr lang="en-US" sz="1200" dirty="0" smtClean="0"/>
              <a:t>incentives for the trainer to perform better</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COMFY story</a:t>
            </a:r>
            <a:r>
              <a:rPr lang="mr-IN" sz="1200" dirty="0" smtClean="0"/>
              <a:t>…</a:t>
            </a:r>
            <a:r>
              <a:rPr lang="en-US" sz="1200" dirty="0" smtClean="0"/>
              <a:t> win win win incentivizing $250 </a:t>
            </a:r>
            <a:r>
              <a:rPr lang="en-US" sz="1200" dirty="0" smtClean="0"/>
              <a:t>for each trainer if studio acquires 10 </a:t>
            </a:r>
            <a:r>
              <a:rPr lang="en-US" sz="1200" dirty="0" smtClean="0"/>
              <a:t>new clients in a</a:t>
            </a:r>
            <a:r>
              <a:rPr lang="en-US" sz="1200" baseline="0" dirty="0" smtClean="0"/>
              <a:t> </a:t>
            </a:r>
            <a:r>
              <a:rPr lang="en-US" sz="1200" baseline="0" dirty="0" smtClean="0"/>
              <a:t>month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TIE INCENTIVES TO REVENUE</a:t>
            </a:r>
            <a:endParaRPr lang="en-US" dirty="0"/>
          </a:p>
        </p:txBody>
      </p:sp>
      <p:sp>
        <p:nvSpPr>
          <p:cNvPr id="4" name="Slide Number Placeholder 3"/>
          <p:cNvSpPr>
            <a:spLocks noGrp="1"/>
          </p:cNvSpPr>
          <p:nvPr>
            <p:ph type="sldNum" sz="quarter" idx="10"/>
          </p:nvPr>
        </p:nvSpPr>
        <p:spPr/>
        <p:txBody>
          <a:bodyPr/>
          <a:lstStyle/>
          <a:p>
            <a:fld id="{D10936D5-966E-0843-8464-FF443F586E6F}" type="slidenum">
              <a:rPr lang="en-US" smtClean="0"/>
              <a:t>9</a:t>
            </a:fld>
            <a:endParaRPr lang="en-US"/>
          </a:p>
        </p:txBody>
      </p:sp>
    </p:spTree>
    <p:extLst>
      <p:ext uri="{BB962C8B-B14F-4D97-AF65-F5344CB8AC3E}">
        <p14:creationId xmlns:p14="http://schemas.microsoft.com/office/powerpoint/2010/main" val="1000686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369130" y="2337289"/>
            <a:ext cx="5616575" cy="1102519"/>
          </a:xfrm>
        </p:spPr>
        <p:txBody>
          <a:bodyPr>
            <a:normAutofit/>
          </a:bodyPr>
          <a:lstStyle>
            <a:lvl1pPr algn="l">
              <a:defRPr sz="3000" b="1">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369130" y="3628289"/>
            <a:ext cx="5005379" cy="1314450"/>
          </a:xfrm>
        </p:spPr>
        <p:txBody>
          <a:bodyPr>
            <a:normAutofit/>
          </a:bodyPr>
          <a:lstStyle>
            <a:lvl1pPr marL="0" indent="0" algn="l">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Rectangle 10"/>
          <p:cNvSpPr/>
          <p:nvPr userDrawn="1"/>
        </p:nvSpPr>
        <p:spPr>
          <a:xfrm>
            <a:off x="9836516" y="513666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9726123" y="6236112"/>
            <a:ext cx="220786" cy="2207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673" y="6376380"/>
            <a:ext cx="1861288" cy="297806"/>
          </a:xfrm>
          <a:prstGeom prst="rect">
            <a:avLst/>
          </a:prstGeom>
          <a:effectLst>
            <a:outerShdw blurRad="82550" dir="2700000" algn="tl" rotWithShape="0">
              <a:srgbClr val="000000">
                <a:alpha val="20000"/>
              </a:srgbClr>
            </a:outerShdw>
          </a:effectLst>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032" y="1440009"/>
            <a:ext cx="3778311" cy="631066"/>
          </a:xfrm>
          <a:prstGeom prst="rect">
            <a:avLst/>
          </a:prstGeom>
        </p:spPr>
      </p:pic>
    </p:spTree>
    <p:extLst>
      <p:ext uri="{BB962C8B-B14F-4D97-AF65-F5344CB8AC3E}">
        <p14:creationId xmlns:p14="http://schemas.microsoft.com/office/powerpoint/2010/main" val="103484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369130" y="2337289"/>
            <a:ext cx="5616575" cy="1102519"/>
          </a:xfrm>
        </p:spPr>
        <p:txBody>
          <a:bodyPr>
            <a:normAutofit/>
          </a:bodyPr>
          <a:lstStyle>
            <a:lvl1pPr algn="l">
              <a:defRPr sz="3000" b="1">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369130" y="3628289"/>
            <a:ext cx="5005379" cy="1314450"/>
          </a:xfrm>
        </p:spPr>
        <p:txBody>
          <a:bodyPr>
            <a:normAutofit/>
          </a:bodyPr>
          <a:lstStyle>
            <a:lvl1pPr marL="0" indent="0" algn="l">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Rectangle 10"/>
          <p:cNvSpPr/>
          <p:nvPr userDrawn="1"/>
        </p:nvSpPr>
        <p:spPr>
          <a:xfrm>
            <a:off x="9836516" y="513666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9726123" y="6236112"/>
            <a:ext cx="220786" cy="2207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673" y="6376380"/>
            <a:ext cx="1861288" cy="297806"/>
          </a:xfrm>
          <a:prstGeom prst="rect">
            <a:avLst/>
          </a:prstGeom>
          <a:effectLst>
            <a:outerShdw blurRad="82550" dir="2700000" algn="tl" rotWithShape="0">
              <a:srgbClr val="000000">
                <a:alpha val="20000"/>
              </a:srgbClr>
            </a:outerShdw>
          </a:effectLst>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032" y="1440009"/>
            <a:ext cx="3778311" cy="631066"/>
          </a:xfrm>
          <a:prstGeom prst="rect">
            <a:avLst/>
          </a:prstGeom>
        </p:spPr>
      </p:pic>
    </p:spTree>
    <p:extLst>
      <p:ext uri="{BB962C8B-B14F-4D97-AF65-F5344CB8AC3E}">
        <p14:creationId xmlns:p14="http://schemas.microsoft.com/office/powerpoint/2010/main" val="533320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369130" y="2337289"/>
            <a:ext cx="5616575" cy="1102519"/>
          </a:xfrm>
        </p:spPr>
        <p:txBody>
          <a:bodyPr>
            <a:normAutofit/>
          </a:bodyPr>
          <a:lstStyle>
            <a:lvl1pPr algn="l">
              <a:defRPr sz="3000" b="1">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369130" y="3628289"/>
            <a:ext cx="5005379" cy="1314450"/>
          </a:xfrm>
        </p:spPr>
        <p:txBody>
          <a:bodyPr>
            <a:normAutofit/>
          </a:bodyPr>
          <a:lstStyle>
            <a:lvl1pPr marL="0" indent="0" algn="l">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Rectangle 10"/>
          <p:cNvSpPr/>
          <p:nvPr userDrawn="1"/>
        </p:nvSpPr>
        <p:spPr>
          <a:xfrm>
            <a:off x="9836516" y="5136660"/>
            <a:ext cx="4572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9726123" y="6236112"/>
            <a:ext cx="220786" cy="2207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8673" y="6376380"/>
            <a:ext cx="1861288" cy="297806"/>
          </a:xfrm>
          <a:prstGeom prst="rect">
            <a:avLst/>
          </a:prstGeom>
          <a:effectLst>
            <a:outerShdw blurRad="82550" dir="2700000" algn="tl" rotWithShape="0">
              <a:srgbClr val="000000">
                <a:alpha val="20000"/>
              </a:srgbClr>
            </a:outerShdw>
          </a:effectLst>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032" y="1440009"/>
            <a:ext cx="3778311" cy="631066"/>
          </a:xfrm>
          <a:prstGeom prst="rect">
            <a:avLst/>
          </a:prstGeom>
        </p:spPr>
      </p:pic>
    </p:spTree>
    <p:extLst>
      <p:ext uri="{BB962C8B-B14F-4D97-AF65-F5344CB8AC3E}">
        <p14:creationId xmlns:p14="http://schemas.microsoft.com/office/powerpoint/2010/main" val="50285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6263640"/>
            <a:ext cx="9144000" cy="594360"/>
          </a:xfrm>
          <a:prstGeom prst="rect">
            <a:avLst/>
          </a:prstGeom>
          <a:solidFill>
            <a:srgbClr val="002A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354005" y="205979"/>
            <a:ext cx="8436471" cy="857250"/>
          </a:xfrm>
        </p:spPr>
        <p:txBody>
          <a:bodyPr>
            <a:normAutofit/>
          </a:bodyPr>
          <a:lstStyle>
            <a:lvl1pPr algn="l">
              <a:defRPr sz="3300" b="1">
                <a:solidFill>
                  <a:srgbClr val="146AB4"/>
                </a:solidFill>
              </a:defRPr>
            </a:lvl1pPr>
          </a:lstStyle>
          <a:p>
            <a:r>
              <a:rPr lang="en-US" dirty="0" smtClean="0"/>
              <a:t>Click to edit Master title style</a:t>
            </a:r>
            <a:endParaRPr lang="en-US" dirty="0"/>
          </a:p>
        </p:txBody>
      </p:sp>
      <p:sp>
        <p:nvSpPr>
          <p:cNvPr id="14" name="Content Placeholder 2"/>
          <p:cNvSpPr>
            <a:spLocks noGrp="1"/>
          </p:cNvSpPr>
          <p:nvPr>
            <p:ph idx="1"/>
          </p:nvPr>
        </p:nvSpPr>
        <p:spPr>
          <a:xfrm>
            <a:off x="346067" y="1147596"/>
            <a:ext cx="8436471" cy="4997249"/>
          </a:xfrm>
        </p:spPr>
        <p:txBody>
          <a:bodyPr/>
          <a:lstStyle>
            <a:lvl1pPr>
              <a:defRPr sz="2700" spc="20">
                <a:solidFill>
                  <a:srgbClr val="002A4C"/>
                </a:solidFill>
              </a:defRPr>
            </a:lvl1pPr>
            <a:lvl2pPr>
              <a:defRPr sz="2400" spc="20">
                <a:solidFill>
                  <a:srgbClr val="002A4C"/>
                </a:solidFill>
              </a:defRPr>
            </a:lvl2pPr>
            <a:lvl3pPr>
              <a:defRPr sz="2400" spc="20">
                <a:solidFill>
                  <a:srgbClr val="002A4C"/>
                </a:solidFill>
              </a:defRPr>
            </a:lvl3pPr>
            <a:lvl4pPr>
              <a:defRPr sz="2100" spc="20">
                <a:solidFill>
                  <a:srgbClr val="002A4C"/>
                </a:solidFill>
              </a:defRPr>
            </a:lvl4pPr>
            <a:lvl5pPr>
              <a:defRPr sz="2100" spc="20">
                <a:solidFill>
                  <a:srgbClr val="002A4C"/>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48673" y="6376380"/>
            <a:ext cx="1861288" cy="297806"/>
          </a:xfrm>
          <a:prstGeom prst="rect">
            <a:avLst/>
          </a:prstGeom>
          <a:effectLst>
            <a:outerShdw blurRad="82550" dir="2700000" algn="tl" rotWithShape="0">
              <a:srgbClr val="000000">
                <a:alpha val="20000"/>
              </a:srgbClr>
            </a:outerShdw>
          </a:effec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9224" y="6444403"/>
            <a:ext cx="1728211" cy="288652"/>
          </a:xfrm>
          <a:prstGeom prst="rect">
            <a:avLst/>
          </a:prstGeom>
        </p:spPr>
      </p:pic>
    </p:spTree>
    <p:extLst>
      <p:ext uri="{BB962C8B-B14F-4D97-AF65-F5344CB8AC3E}">
        <p14:creationId xmlns:p14="http://schemas.microsoft.com/office/powerpoint/2010/main" val="227726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STER_Content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b="0" i="0" baseline="0">
                <a:solidFill>
                  <a:schemeClr val="tx2">
                    <a:lumMod val="75000"/>
                  </a:schemeClr>
                </a:solidFill>
              </a:defRPr>
            </a:lvl1pPr>
          </a:lstStyle>
          <a:p>
            <a:r>
              <a:rPr lang="en-US" dirty="0" smtClean="0"/>
              <a:t>INSERT Topic Name</a:t>
            </a:r>
            <a:endParaRPr lang="en-US" dirty="0"/>
          </a:p>
        </p:txBody>
      </p:sp>
      <p:sp>
        <p:nvSpPr>
          <p:cNvPr id="9" name="Text Placeholder 8"/>
          <p:cNvSpPr>
            <a:spLocks noGrp="1"/>
          </p:cNvSpPr>
          <p:nvPr>
            <p:ph type="body" sz="quarter" idx="13" hasCustomPrompt="1"/>
          </p:nvPr>
        </p:nvSpPr>
        <p:spPr>
          <a:xfrm>
            <a:off x="457200" y="1524000"/>
            <a:ext cx="8242300" cy="3810000"/>
          </a:xfrm>
          <a:prstGeom prst="rect">
            <a:avLst/>
          </a:prstGeom>
        </p:spPr>
        <p:txBody>
          <a:bodyPr/>
          <a:lstStyle>
            <a:lvl1pPr>
              <a:defRPr>
                <a:solidFill>
                  <a:schemeClr val="tx2">
                    <a:lumMod val="75000"/>
                  </a:schemeClr>
                </a:solidFill>
              </a:defRPr>
            </a:lvl1pPr>
            <a:lvl2pPr>
              <a:defRPr baseline="0">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3"/>
          <p:cNvSpPr>
            <a:spLocks noGrp="1"/>
          </p:cNvSpPr>
          <p:nvPr>
            <p:ph type="body" sz="quarter" idx="14" hasCustomPrompt="1"/>
          </p:nvPr>
        </p:nvSpPr>
        <p:spPr>
          <a:xfrm>
            <a:off x="5715000" y="1752600"/>
            <a:ext cx="2819400" cy="2590800"/>
          </a:xfrm>
          <a:prstGeom prst="rect">
            <a:avLst/>
          </a:prstGeom>
        </p:spPr>
        <p:txBody>
          <a:bodyPr/>
          <a:lstStyle>
            <a:lvl1pPr marL="0" indent="0" algn="ctr">
              <a:buNone/>
              <a:defRPr sz="1200" baseline="0"/>
            </a:lvl1p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Insert logo here, </a:t>
            </a:r>
            <a:br>
              <a:rPr lang="en-US" dirty="0" smtClean="0"/>
            </a:br>
            <a:r>
              <a:rPr lang="en-US" dirty="0" smtClean="0"/>
              <a:t>if you have one.</a:t>
            </a:r>
            <a:br>
              <a:rPr lang="en-US" dirty="0" smtClean="0"/>
            </a:br>
            <a:r>
              <a:rPr lang="en-US" dirty="0" smtClean="0"/>
              <a:t/>
            </a:r>
            <a:br>
              <a:rPr lang="en-US" dirty="0" smtClean="0"/>
            </a:br>
            <a:r>
              <a:rPr lang="en-US" dirty="0" smtClean="0"/>
              <a:t>If not, delete this box.</a:t>
            </a:r>
          </a:p>
          <a:p>
            <a:r>
              <a:rPr lang="en-US" dirty="0" smtClean="0"/>
              <a:t/>
            </a:r>
            <a:br>
              <a:rPr lang="en-US" dirty="0" smtClean="0"/>
            </a:br>
            <a:r>
              <a:rPr lang="en-US" dirty="0" smtClean="0"/>
              <a:t>Logo file type: Jpeg</a:t>
            </a:r>
          </a:p>
        </p:txBody>
      </p:sp>
      <p:sp>
        <p:nvSpPr>
          <p:cNvPr id="5" name="Rectangle 4"/>
          <p:cNvSpPr/>
          <p:nvPr userDrawn="1"/>
        </p:nvSpPr>
        <p:spPr>
          <a:xfrm>
            <a:off x="0" y="6263640"/>
            <a:ext cx="9144000" cy="594360"/>
          </a:xfrm>
          <a:prstGeom prst="rect">
            <a:avLst/>
          </a:prstGeom>
          <a:solidFill>
            <a:srgbClr val="002A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48673" y="6376380"/>
            <a:ext cx="1861288" cy="297806"/>
          </a:xfrm>
          <a:prstGeom prst="rect">
            <a:avLst/>
          </a:prstGeom>
          <a:effectLst>
            <a:outerShdw blurRad="82550" dir="2700000" algn="tl" rotWithShape="0">
              <a:srgbClr val="000000">
                <a:alpha val="20000"/>
              </a:srgbClr>
            </a:outerShdw>
          </a:effectLst>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9224" y="6444403"/>
            <a:ext cx="1728211" cy="288652"/>
          </a:xfrm>
          <a:prstGeom prst="rect">
            <a:avLst/>
          </a:prstGeom>
        </p:spPr>
      </p:pic>
    </p:spTree>
    <p:extLst>
      <p:ext uri="{BB962C8B-B14F-4D97-AF65-F5344CB8AC3E}">
        <p14:creationId xmlns:p14="http://schemas.microsoft.com/office/powerpoint/2010/main" val="728799231"/>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D1E45-E5F3-DB44-82F6-88A8BDB7C94E}" type="datetimeFigureOut">
              <a:rPr lang="en-US" smtClean="0"/>
              <a:t>3/29/18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6508D-3934-1F40-A928-3F2ABCD17782}" type="slidenum">
              <a:rPr lang="en-US" smtClean="0"/>
              <a:t>‹#›</a:t>
            </a:fld>
            <a:endParaRPr lang="en-US"/>
          </a:p>
        </p:txBody>
      </p:sp>
    </p:spTree>
    <p:extLst>
      <p:ext uri="{BB962C8B-B14F-4D97-AF65-F5344CB8AC3E}">
        <p14:creationId xmlns:p14="http://schemas.microsoft.com/office/powerpoint/2010/main" val="333504266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0" r:id="rId4"/>
    <p:sldLayoutId id="2147483655" r:id="rId5"/>
  </p:sldLayoutIdLst>
  <p:txStyles>
    <p:titleStyle>
      <a:lvl1pPr algn="l"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13.jpg"/><Relationship Id="rId5" Type="http://schemas.openxmlformats.org/officeDocument/2006/relationships/image" Target="../media/image14.png"/><Relationship Id="rId6" Type="http://schemas.openxmlformats.org/officeDocument/2006/relationships/image" Target="../media/image15.jpg"/><Relationship Id="rId7"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0.jpeg"/><Relationship Id="rId5" Type="http://schemas.microsoft.com/office/2007/relationships/hdphoto" Target="../media/hdphoto1.wdp"/><Relationship Id="rId6"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1.png"/><Relationship Id="rId5"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9.jpg"/><Relationship Id="rId5"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2.jpg"/><Relationship Id="rId5" Type="http://schemas.openxmlformats.org/officeDocument/2006/relationships/image" Target="../media/image7.png"/><Relationship Id="rId6" Type="http://schemas.openxmlformats.org/officeDocument/2006/relationships/image" Target="../media/image23.jpg"/><Relationship Id="rId7" Type="http://schemas.openxmlformats.org/officeDocument/2006/relationships/image" Target="../media/image24.jpg"/><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25.jpeg"/><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26.png"/><Relationship Id="rId6" Type="http://schemas.microsoft.com/office/2007/relationships/hdphoto" Target="../media/hdphoto2.wdp"/><Relationship Id="rId7" Type="http://schemas.openxmlformats.org/officeDocument/2006/relationships/image" Target="../media/image27.jpg"/><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10.jpg"/><Relationship Id="rId5"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38554"/>
          </a:xfrm>
          <a:prstGeom prst="rect">
            <a:avLst/>
          </a:prstGeom>
          <a:noFill/>
        </p:spPr>
        <p:txBody>
          <a:bodyPr wrap="square" rtlCol="0">
            <a:spAutoFit/>
          </a:bodyPr>
          <a:lstStyle/>
          <a:p>
            <a:pPr algn="r"/>
            <a:r>
              <a:rPr lang="en-US" sz="1600" b="1" dirty="0" smtClean="0">
                <a:solidFill>
                  <a:srgbClr val="C90D70"/>
                </a:solidFill>
                <a:latin typeface="Calibri"/>
                <a:cs typeface="Calibri"/>
              </a:rPr>
              <a:t>info@seejakeandjanetrain.com</a:t>
            </a:r>
            <a:endParaRPr lang="en-US" sz="1600" b="1" dirty="0">
              <a:solidFill>
                <a:srgbClr val="C90D70"/>
              </a:solidFill>
              <a:latin typeface="Calibri"/>
              <a:cs typeface="Calibri"/>
            </a:endParaRPr>
          </a:p>
        </p:txBody>
      </p:sp>
      <p:sp>
        <p:nvSpPr>
          <p:cNvPr id="9" name="Title 1"/>
          <p:cNvSpPr txBox="1">
            <a:spLocks/>
          </p:cNvSpPr>
          <p:nvPr/>
        </p:nvSpPr>
        <p:spPr>
          <a:xfrm>
            <a:off x="-20613" y="1648918"/>
            <a:ext cx="9144000" cy="358097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baseline="0">
                <a:solidFill>
                  <a:schemeClr val="tx2">
                    <a:lumMod val="75000"/>
                  </a:schemeClr>
                </a:solidFill>
                <a:latin typeface="+mj-lt"/>
                <a:ea typeface="+mj-ea"/>
                <a:cs typeface="+mj-cs"/>
              </a:defRPr>
            </a:lvl1pPr>
          </a:lstStyle>
          <a:p>
            <a:pPr algn="ctr"/>
            <a:endParaRPr lang="en-US" sz="2400" b="1" dirty="0" smtClean="0">
              <a:solidFill>
                <a:schemeClr val="tx1"/>
              </a:solidFill>
              <a:latin typeface="SignPainter-HouseScript"/>
              <a:cs typeface="SignPainter-HouseScript"/>
            </a:endParaRPr>
          </a:p>
          <a:p>
            <a:pPr algn="ctr"/>
            <a:r>
              <a:rPr lang="en-US" sz="2400" b="1" dirty="0" smtClean="0">
                <a:solidFill>
                  <a:schemeClr val="tx1"/>
                </a:solidFill>
                <a:latin typeface="SignPainter-HouseScript"/>
                <a:cs typeface="SignPainter-HouseScript"/>
              </a:rPr>
              <a:t>This is the </a:t>
            </a:r>
            <a:r>
              <a:rPr lang="en-US" sz="2400" b="1" u="sng" dirty="0" smtClean="0">
                <a:solidFill>
                  <a:schemeClr val="tx1"/>
                </a:solidFill>
                <a:latin typeface="SignPainter-HouseScript"/>
                <a:cs typeface="SignPainter-HouseScript"/>
              </a:rPr>
              <a:t>intellectual property of See Jake and Jane Train</a:t>
            </a:r>
            <a:r>
              <a:rPr lang="en-US" sz="2400" b="1" dirty="0" smtClean="0">
                <a:solidFill>
                  <a:schemeClr val="tx1"/>
                </a:solidFill>
                <a:latin typeface="SignPainter-HouseScript"/>
                <a:cs typeface="SignPainter-HouseScript"/>
              </a:rPr>
              <a:t>. Please use for you professional development and as a compliment to attending the 2018 NSCA GL Regional Conference. If you would like to share or repurpose any of these materials please just drop us a line! We would be happy to facilitate. </a:t>
            </a:r>
          </a:p>
          <a:p>
            <a:pPr algn="ctr"/>
            <a:endParaRPr lang="en-US" sz="2400" b="1" dirty="0">
              <a:solidFill>
                <a:schemeClr val="tx1"/>
              </a:solidFill>
              <a:latin typeface="SignPainter-HouseScript"/>
              <a:cs typeface="SignPainter-HouseScript"/>
            </a:endParaRPr>
          </a:p>
          <a:p>
            <a:pPr algn="ctr"/>
            <a:r>
              <a:rPr lang="en-US" sz="2400" b="1" dirty="0" smtClean="0">
                <a:solidFill>
                  <a:schemeClr val="tx1"/>
                </a:solidFill>
                <a:latin typeface="SignPainter-HouseScript"/>
                <a:cs typeface="SignPainter-HouseScript"/>
              </a:rPr>
              <a:t>Email: </a:t>
            </a:r>
            <a:r>
              <a:rPr lang="en-US" sz="2400" b="1" dirty="0" err="1" smtClean="0">
                <a:solidFill>
                  <a:srgbClr val="C90D70"/>
                </a:solidFill>
                <a:latin typeface="SignPainter-HouseScript"/>
                <a:cs typeface="SignPainter-HouseScript"/>
              </a:rPr>
              <a:t>info@seejakeandjanetrain.com</a:t>
            </a:r>
            <a:endParaRPr lang="en-US" sz="2400" b="1" dirty="0" smtClean="0">
              <a:solidFill>
                <a:srgbClr val="C90D70"/>
              </a:solidFill>
              <a:latin typeface="SignPainter-HouseScript"/>
              <a:cs typeface="SignPainter-HouseScript"/>
            </a:endParaRPr>
          </a:p>
          <a:p>
            <a:pPr algn="ctr"/>
            <a:endParaRPr lang="en-US" sz="2400" b="1" dirty="0">
              <a:solidFill>
                <a:schemeClr val="tx1"/>
              </a:solidFill>
              <a:latin typeface="SignPainter-HouseScript"/>
              <a:cs typeface="SignPainter-HouseScript"/>
            </a:endParaRPr>
          </a:p>
          <a:p>
            <a:pPr algn="ctr"/>
            <a:r>
              <a:rPr lang="en-US" sz="2400" b="1" dirty="0" smtClean="0">
                <a:solidFill>
                  <a:schemeClr val="tx1"/>
                </a:solidFill>
                <a:latin typeface="SignPainter-HouseScript"/>
                <a:cs typeface="SignPainter-HouseScript"/>
              </a:rPr>
              <a:t>Many thanks for your attendance and commitment to elevating this industry! You are the future and the powerful catalysts in our communities’ efforts to live healthfully and exponentially improve their lives. Thank you! </a:t>
            </a:r>
          </a:p>
          <a:p>
            <a:pPr algn="ctr"/>
            <a:r>
              <a:rPr lang="en-US" sz="2400" b="1" dirty="0" smtClean="0">
                <a:solidFill>
                  <a:schemeClr val="tx1"/>
                </a:solidFill>
                <a:latin typeface="SignPainter-HouseScript"/>
                <a:cs typeface="SignPainter-HouseScript"/>
              </a:rPr>
              <a:t> I am honored to help. Reach out anytime! </a:t>
            </a:r>
            <a:r>
              <a:rPr lang="en-US" sz="2400" b="1" dirty="0">
                <a:solidFill>
                  <a:schemeClr val="tx1"/>
                </a:solidFill>
                <a:latin typeface="SignPainter-HouseScript"/>
                <a:cs typeface="SignPainter-HouseScript"/>
              </a:rPr>
              <a:t> </a:t>
            </a:r>
            <a:r>
              <a:rPr lang="en-US" sz="2400" b="1" dirty="0" smtClean="0">
                <a:solidFill>
                  <a:schemeClr val="tx1"/>
                </a:solidFill>
                <a:latin typeface="SignPainter-HouseScript"/>
                <a:cs typeface="SignPainter-HouseScript"/>
              </a:rPr>
              <a:t>-</a:t>
            </a:r>
            <a:r>
              <a:rPr lang="en-US" sz="2400" b="1" dirty="0" smtClean="0">
                <a:solidFill>
                  <a:schemeClr val="tx1"/>
                </a:solidFill>
                <a:latin typeface="SignPainter-HouseScript"/>
                <a:cs typeface="SignPainter-HouseScript"/>
              </a:rPr>
              <a:t>Michelle</a:t>
            </a:r>
            <a:endParaRPr lang="en-US" sz="2400" b="1" dirty="0">
              <a:solidFill>
                <a:schemeClr val="tx1"/>
              </a:solidFill>
              <a:latin typeface="SignPainter-HouseScript"/>
              <a:cs typeface="SignPainter-HouseScript"/>
            </a:endParaRPr>
          </a:p>
        </p:txBody>
      </p:sp>
      <p:pic>
        <p:nvPicPr>
          <p:cNvPr id="2" name="Picture 1"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0116"/>
            <a:ext cx="9144000" cy="687884"/>
          </a:xfrm>
          <a:prstGeom prst="rect">
            <a:avLst/>
          </a:prstGeom>
        </p:spPr>
      </p:pic>
      <p:pic>
        <p:nvPicPr>
          <p:cNvPr id="10" name="Picture 9" descr="MichelleBlakelyHeadshot.jpeg"/>
          <p:cNvPicPr>
            <a:picLocks noChangeAspect="1"/>
          </p:cNvPicPr>
          <p:nvPr/>
        </p:nvPicPr>
        <p:blipFill rotWithShape="1">
          <a:blip r:embed="rId5">
            <a:extLst>
              <a:ext uri="{28A0092B-C50C-407E-A947-70E740481C1C}">
                <a14:useLocalDpi xmlns:a14="http://schemas.microsoft.com/office/drawing/2010/main" val="0"/>
              </a:ext>
            </a:extLst>
          </a:blip>
          <a:srcRect b="30047"/>
          <a:stretch/>
        </p:blipFill>
        <p:spPr>
          <a:xfrm>
            <a:off x="7569171" y="5782004"/>
            <a:ext cx="740337" cy="776223"/>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20613" y="499754"/>
            <a:ext cx="9144000" cy="141973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baseline="0">
                <a:solidFill>
                  <a:schemeClr val="tx2">
                    <a:lumMod val="75000"/>
                  </a:schemeClr>
                </a:solidFill>
                <a:latin typeface="+mj-lt"/>
                <a:ea typeface="+mj-ea"/>
                <a:cs typeface="+mj-cs"/>
              </a:defRPr>
            </a:lvl1pPr>
          </a:lstStyle>
          <a:p>
            <a:pPr algn="ctr"/>
            <a:r>
              <a:rPr lang="en-US" sz="4800" b="1" dirty="0" smtClean="0">
                <a:solidFill>
                  <a:srgbClr val="C90D70"/>
                </a:solidFill>
                <a:effectLst>
                  <a:outerShdw blurRad="50800" dist="38100" dir="5400000" algn="t" rotWithShape="0">
                    <a:prstClr val="black">
                      <a:alpha val="40000"/>
                    </a:prstClr>
                  </a:outerShdw>
                </a:effectLst>
                <a:latin typeface="SignPainter-HouseScript"/>
                <a:cs typeface="SignPainter-HouseScript"/>
              </a:rPr>
              <a:t>REVENUE, RETENTION </a:t>
            </a:r>
            <a:r>
              <a:rPr lang="en-US" sz="5400" b="1" dirty="0" smtClean="0">
                <a:solidFill>
                  <a:srgbClr val="C90D70"/>
                </a:solidFill>
                <a:effectLst>
                  <a:outerShdw blurRad="50800" dist="38100" dir="5400000" algn="t" rotWithShape="0">
                    <a:prstClr val="black">
                      <a:alpha val="40000"/>
                    </a:prstClr>
                  </a:outerShdw>
                </a:effectLst>
                <a:latin typeface="SignPainter-HouseScript"/>
                <a:cs typeface="SignPainter-HouseScript"/>
              </a:rPr>
              <a:t>and</a:t>
            </a:r>
            <a:r>
              <a:rPr lang="en-US" sz="4800" b="1" dirty="0" smtClean="0">
                <a:solidFill>
                  <a:srgbClr val="C90D70"/>
                </a:solidFill>
                <a:effectLst>
                  <a:outerShdw blurRad="50800" dist="38100" dir="5400000" algn="t" rotWithShape="0">
                    <a:prstClr val="black">
                      <a:alpha val="40000"/>
                    </a:prstClr>
                  </a:outerShdw>
                </a:effectLst>
                <a:latin typeface="SignPainter-HouseScript"/>
                <a:cs typeface="SignPainter-HouseScript"/>
              </a:rPr>
              <a:t> </a:t>
            </a:r>
            <a:r>
              <a:rPr lang="en-US" sz="4800" b="1" dirty="0" smtClean="0">
                <a:solidFill>
                  <a:srgbClr val="C90D70"/>
                </a:solidFill>
                <a:effectLst>
                  <a:outerShdw blurRad="50800" dist="38100" dir="5400000" algn="t" rotWithShape="0">
                    <a:prstClr val="black">
                      <a:alpha val="40000"/>
                    </a:prstClr>
                  </a:outerShdw>
                </a:effectLst>
                <a:latin typeface="SignPainter-HouseScript"/>
                <a:cs typeface="SignPainter-HouseScript"/>
              </a:rPr>
              <a:t>REFERALS</a:t>
            </a:r>
            <a:endParaRPr lang="en-US" sz="3600" b="1" dirty="0">
              <a:solidFill>
                <a:srgbClr val="C90D70"/>
              </a:solidFill>
              <a:effectLst>
                <a:outerShdw blurRad="50800" dist="38100" dir="5400000" algn="t" rotWithShape="0">
                  <a:prstClr val="black">
                    <a:alpha val="40000"/>
                  </a:prstClr>
                </a:outerShdw>
              </a:effectLst>
              <a:latin typeface="SignPainter-HouseScript"/>
              <a:cs typeface="SignPainter-HouseScript"/>
            </a:endParaRPr>
          </a:p>
        </p:txBody>
      </p:sp>
    </p:spTree>
    <p:extLst>
      <p:ext uri="{BB962C8B-B14F-4D97-AF65-F5344CB8AC3E}">
        <p14:creationId xmlns:p14="http://schemas.microsoft.com/office/powerpoint/2010/main" val="3935911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5078313"/>
          </a:xfrm>
          <a:prstGeom prst="rect">
            <a:avLst/>
          </a:prstGeom>
          <a:noFill/>
        </p:spPr>
        <p:txBody>
          <a:bodyPr wrap="square" rtlCol="0">
            <a:spAutoFit/>
          </a:bodyPr>
          <a:lstStyle/>
          <a:p>
            <a:r>
              <a:rPr lang="en-US" sz="3600" b="1" dirty="0" smtClean="0">
                <a:latin typeface="Calibri"/>
                <a:cs typeface="Calibri"/>
              </a:rPr>
              <a:t>REVENUE:</a:t>
            </a:r>
            <a:endParaRPr lang="en-US" sz="2400" b="1" dirty="0" smtClean="0"/>
          </a:p>
          <a:p>
            <a:endParaRPr lang="en-US" sz="3600" b="1" dirty="0" smtClean="0">
              <a:solidFill>
                <a:srgbClr val="C90D70"/>
              </a:solidFill>
              <a:latin typeface="Calibri"/>
              <a:cs typeface="Calibri"/>
            </a:endParaRPr>
          </a:p>
          <a:p>
            <a:r>
              <a:rPr lang="en-US" sz="3600" b="1" dirty="0" smtClean="0">
                <a:solidFill>
                  <a:srgbClr val="C90D70"/>
                </a:solidFill>
                <a:latin typeface="Calibri"/>
                <a:cs typeface="Calibri"/>
              </a:rPr>
              <a:t>Communicate </a:t>
            </a:r>
            <a:r>
              <a:rPr lang="en-US" sz="3600" b="1" dirty="0">
                <a:solidFill>
                  <a:srgbClr val="C90D70"/>
                </a:solidFill>
                <a:latin typeface="Calibri"/>
                <a:cs typeface="Calibri"/>
              </a:rPr>
              <a:t>Numbers to your </a:t>
            </a:r>
            <a:r>
              <a:rPr lang="en-US" sz="3600" b="1" dirty="0" smtClean="0">
                <a:solidFill>
                  <a:srgbClr val="C90D70"/>
                </a:solidFill>
                <a:latin typeface="Calibri"/>
                <a:cs typeface="Calibri"/>
              </a:rPr>
              <a:t>team</a:t>
            </a:r>
          </a:p>
          <a:p>
            <a:endParaRPr lang="en-US" sz="3600" b="1" dirty="0">
              <a:solidFill>
                <a:srgbClr val="C90D70"/>
              </a:solidFill>
              <a:latin typeface="Calibri"/>
              <a:cs typeface="Calibri"/>
            </a:endParaRPr>
          </a:p>
          <a:p>
            <a:pPr algn="ctr"/>
            <a:r>
              <a:rPr lang="en-US" sz="3600" b="1" dirty="0" smtClean="0">
                <a:solidFill>
                  <a:srgbClr val="C90D70"/>
                </a:solidFill>
                <a:latin typeface="Calibri"/>
                <a:cs typeface="Calibri"/>
              </a:rPr>
              <a:t>Listen to your trainers’ </a:t>
            </a:r>
          </a:p>
          <a:p>
            <a:pPr algn="ctr"/>
            <a:r>
              <a:rPr lang="en-US" sz="3600" b="1" dirty="0" smtClean="0">
                <a:solidFill>
                  <a:srgbClr val="C90D70"/>
                </a:solidFill>
                <a:latin typeface="Calibri"/>
                <a:cs typeface="Calibri"/>
              </a:rPr>
              <a:t>financial/career goals!</a:t>
            </a:r>
          </a:p>
          <a:p>
            <a:endParaRPr lang="en-US" sz="3200" b="1" dirty="0">
              <a:solidFill>
                <a:srgbClr val="C90D70"/>
              </a:solidFill>
              <a:latin typeface="Calibri"/>
              <a:cs typeface="Calibri"/>
            </a:endParaRPr>
          </a:p>
          <a:p>
            <a:pPr algn="ctr"/>
            <a:r>
              <a:rPr lang="en-US" sz="4400" b="1" dirty="0">
                <a:solidFill>
                  <a:srgbClr val="00FF00"/>
                </a:solidFill>
                <a:latin typeface="Calibri"/>
                <a:cs typeface="Calibri"/>
              </a:rPr>
              <a:t>Think outside the box. </a:t>
            </a:r>
          </a:p>
          <a:p>
            <a:endParaRPr lang="en-US" sz="3200" b="1" dirty="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1598952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770537"/>
          </a:xfrm>
          <a:prstGeom prst="rect">
            <a:avLst/>
          </a:prstGeom>
          <a:noFill/>
        </p:spPr>
        <p:txBody>
          <a:bodyPr wrap="square" rtlCol="0">
            <a:spAutoFit/>
          </a:bodyPr>
          <a:lstStyle/>
          <a:p>
            <a:r>
              <a:rPr lang="en-US" sz="3600" b="1" dirty="0" smtClean="0">
                <a:latin typeface="Calibri"/>
                <a:cs typeface="Calibri"/>
              </a:rPr>
              <a:t>REVENUE:</a:t>
            </a:r>
            <a:endParaRPr lang="en-US" sz="2400" b="1" dirty="0" smtClean="0"/>
          </a:p>
          <a:p>
            <a:r>
              <a:rPr lang="en-US" sz="6000" b="1" dirty="0" smtClean="0">
                <a:latin typeface="Calibri"/>
                <a:cs typeface="Calibri"/>
              </a:rPr>
              <a:t>Niche</a:t>
            </a:r>
            <a:r>
              <a:rPr lang="en-US" sz="5400" b="1" dirty="0" smtClean="0">
                <a:latin typeface="Calibri"/>
                <a:cs typeface="Calibri"/>
              </a:rPr>
              <a:t> </a:t>
            </a:r>
          </a:p>
          <a:p>
            <a:endParaRPr lang="en-US" sz="5400" b="1" dirty="0" smtClean="0">
              <a:latin typeface="Calibri"/>
              <a:cs typeface="Calibri"/>
            </a:endParaRPr>
          </a:p>
          <a:p>
            <a:endParaRPr lang="en-US" sz="2400" b="1" dirty="0" smtClean="0">
              <a:latin typeface="Calibri"/>
              <a:cs typeface="Calibri"/>
            </a:endParaRPr>
          </a:p>
          <a:p>
            <a:endParaRPr lang="en-US" sz="1000" dirty="0" smtClean="0">
              <a:latin typeface="Calibri"/>
              <a:cs typeface="Calibri"/>
            </a:endParaRPr>
          </a:p>
          <a:p>
            <a:endParaRPr lang="en-US" sz="1000" dirty="0">
              <a:latin typeface="Calibri"/>
              <a:cs typeface="Calibri"/>
            </a:endParaRPr>
          </a:p>
          <a:p>
            <a:endParaRPr lang="en-US" sz="1000" dirty="0" smtClean="0">
              <a:latin typeface="Calibri"/>
              <a:cs typeface="Calibri"/>
            </a:endParaRPr>
          </a:p>
          <a:p>
            <a:endParaRPr lang="en-US" sz="1000" dirty="0">
              <a:latin typeface="Calibri"/>
              <a:cs typeface="Calibri"/>
            </a:endParaRPr>
          </a:p>
          <a:p>
            <a:endParaRPr lang="en-US" sz="1000" dirty="0" smtClean="0">
              <a:latin typeface="Calibri"/>
              <a:cs typeface="Calibri"/>
            </a:endParaRPr>
          </a:p>
          <a:p>
            <a:endParaRPr lang="en-US" sz="1000" dirty="0">
              <a:latin typeface="Calibri"/>
              <a:cs typeface="Calibri"/>
            </a:endParaRPr>
          </a:p>
          <a:p>
            <a:endParaRPr lang="en-US" sz="1000" dirty="0" smtClean="0">
              <a:latin typeface="Calibri"/>
              <a:cs typeface="Calibri"/>
            </a:endParaRPr>
          </a:p>
          <a:p>
            <a:endParaRPr lang="en-US" sz="1000" dirty="0">
              <a:latin typeface="Calibri"/>
              <a:cs typeface="Calibri"/>
            </a:endParaRPr>
          </a:p>
          <a:p>
            <a:endParaRPr lang="en-US" sz="1000" dirty="0" smtClean="0">
              <a:latin typeface="Calibri"/>
              <a:cs typeface="Calibri"/>
            </a:endParaRPr>
          </a:p>
          <a:p>
            <a:endParaRPr lang="en-US" sz="1000" dirty="0" smtClean="0">
              <a:latin typeface="Calibri"/>
              <a:cs typeface="Calibri"/>
            </a:endParaRPr>
          </a:p>
          <a:p>
            <a:r>
              <a:rPr lang="en-US" sz="1000" dirty="0" smtClean="0">
                <a:latin typeface="Calibri"/>
                <a:cs typeface="Calibri"/>
              </a:rPr>
              <a:t>http</a:t>
            </a:r>
            <a:r>
              <a:rPr lang="en-US" sz="1000" dirty="0">
                <a:latin typeface="Calibri"/>
                <a:cs typeface="Calibri"/>
              </a:rPr>
              <a:t>://</a:t>
            </a:r>
            <a:r>
              <a:rPr lang="en-US" sz="1000" dirty="0" err="1">
                <a:latin typeface="Calibri"/>
                <a:cs typeface="Calibri"/>
              </a:rPr>
              <a:t>progressivedental-ellenlimdds.com</a:t>
            </a:r>
            <a:r>
              <a:rPr lang="en-US" sz="1000" dirty="0">
                <a:latin typeface="Calibri"/>
                <a:cs typeface="Calibri"/>
              </a:rPr>
              <a:t>/</a:t>
            </a:r>
            <a:r>
              <a:rPr lang="en-US" sz="1000" dirty="0" err="1">
                <a:latin typeface="Calibri"/>
                <a:cs typeface="Calibri"/>
              </a:rPr>
              <a:t>wp</a:t>
            </a:r>
            <a:r>
              <a:rPr lang="en-US" sz="1000" dirty="0">
                <a:latin typeface="Calibri"/>
                <a:cs typeface="Calibri"/>
              </a:rPr>
              <a:t>-content/uploads/2016/02/jaw-</a:t>
            </a:r>
            <a:r>
              <a:rPr lang="en-US" sz="1000" dirty="0" err="1">
                <a:latin typeface="Calibri"/>
                <a:cs typeface="Calibri"/>
              </a:rPr>
              <a:t>bone.jpg</a:t>
            </a:r>
            <a:endParaRPr lang="en-US" sz="1000" dirty="0">
              <a:latin typeface="Calibri"/>
              <a:cs typeface="Calibri"/>
            </a:endParaRPr>
          </a:p>
          <a:p>
            <a:r>
              <a:rPr lang="en-US" sz="1000" dirty="0">
                <a:latin typeface="Calibri"/>
                <a:cs typeface="Calibri"/>
              </a:rPr>
              <a:t>https://</a:t>
            </a:r>
            <a:r>
              <a:rPr lang="en-US" sz="1000" dirty="0" err="1">
                <a:latin typeface="Calibri"/>
                <a:cs typeface="Calibri"/>
              </a:rPr>
              <a:t>en.wikipedia.org</a:t>
            </a:r>
            <a:r>
              <a:rPr lang="en-US" sz="1000" dirty="0">
                <a:latin typeface="Calibri"/>
                <a:cs typeface="Calibri"/>
              </a:rPr>
              <a:t>/wiki/</a:t>
            </a:r>
            <a:r>
              <a:rPr lang="en-US" sz="1000" dirty="0" smtClean="0">
                <a:latin typeface="Calibri"/>
                <a:cs typeface="Calibri"/>
              </a:rPr>
              <a:t>Chanel</a:t>
            </a:r>
          </a:p>
          <a:p>
            <a:r>
              <a:rPr lang="en-US" sz="1000" dirty="0">
                <a:latin typeface="Calibri"/>
                <a:cs typeface="Calibri"/>
              </a:rPr>
              <a:t>https://</a:t>
            </a:r>
            <a:r>
              <a:rPr lang="en-US" sz="1000" dirty="0" err="1">
                <a:latin typeface="Calibri"/>
                <a:cs typeface="Calibri"/>
              </a:rPr>
              <a:t>www.bleedingcool.com</a:t>
            </a:r>
            <a:r>
              <a:rPr lang="en-US" sz="1000" dirty="0">
                <a:latin typeface="Calibri"/>
                <a:cs typeface="Calibri"/>
              </a:rPr>
              <a:t>/2017/06/05/unreal-season-3-delayed-2018-greg-berlanti/</a:t>
            </a:r>
            <a:endParaRPr lang="en-US" sz="1000" dirty="0" smtClean="0">
              <a:latin typeface="Calibri"/>
              <a:cs typeface="Calibri"/>
            </a:endParaRPr>
          </a:p>
        </p:txBody>
      </p:sp>
      <p:pic>
        <p:nvPicPr>
          <p:cNvPr id="2" name="Picture 1" descr="jaw-bo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720" y="2849510"/>
            <a:ext cx="2831594" cy="2359663"/>
          </a:xfrm>
          <a:prstGeom prst="rect">
            <a:avLst/>
          </a:prstGeom>
        </p:spPr>
      </p:pic>
      <p:pic>
        <p:nvPicPr>
          <p:cNvPr id="3" name="Picture 2" descr="Chan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2079" y="3536784"/>
            <a:ext cx="3568700" cy="2286000"/>
          </a:xfrm>
          <a:prstGeom prst="rect">
            <a:avLst/>
          </a:prstGeom>
        </p:spPr>
      </p:pic>
      <p:pic>
        <p:nvPicPr>
          <p:cNvPr id="4" name="Picture 3" descr="Unrea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0363" y="911778"/>
            <a:ext cx="3525797" cy="2356407"/>
          </a:xfrm>
          <a:prstGeom prst="rect">
            <a:avLst/>
          </a:prstGeom>
        </p:spPr>
      </p:pic>
      <p:pic>
        <p:nvPicPr>
          <p:cNvPr id="10" name="Picture 9" descr="Screen Shot 2018-03-12 at 11.40.42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11923990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29150" y="1398242"/>
            <a:ext cx="8043074" cy="4462760"/>
          </a:xfrm>
          <a:prstGeom prst="rect">
            <a:avLst/>
          </a:prstGeom>
          <a:noFill/>
        </p:spPr>
        <p:txBody>
          <a:bodyPr wrap="square" rtlCol="0">
            <a:spAutoFit/>
          </a:bodyPr>
          <a:lstStyle/>
          <a:p>
            <a:r>
              <a:rPr lang="en-US" sz="3600" b="1" dirty="0" smtClean="0">
                <a:latin typeface="Calibri"/>
                <a:cs typeface="Calibri"/>
              </a:rPr>
              <a:t>REVENUE:</a:t>
            </a:r>
            <a:endParaRPr lang="en-US" sz="2400" dirty="0"/>
          </a:p>
          <a:p>
            <a:endParaRPr lang="en-US" sz="2400" dirty="0" smtClean="0"/>
          </a:p>
          <a:p>
            <a:endParaRPr lang="en-US" sz="2400" dirty="0" smtClean="0"/>
          </a:p>
          <a:p>
            <a:endParaRPr lang="en-US" sz="2400" dirty="0"/>
          </a:p>
          <a:p>
            <a:r>
              <a:rPr lang="en-US" sz="4000" dirty="0"/>
              <a:t>s</a:t>
            </a:r>
            <a:r>
              <a:rPr lang="en-US" sz="4000" dirty="0" smtClean="0"/>
              <a:t>eriously</a:t>
            </a:r>
          </a:p>
          <a:p>
            <a:endParaRPr lang="en-US" sz="2400" dirty="0" smtClean="0"/>
          </a:p>
          <a:p>
            <a:endParaRPr lang="en-US" sz="2400" dirty="0" smtClean="0"/>
          </a:p>
          <a:p>
            <a:r>
              <a:rPr lang="en-US" sz="8800" b="1" dirty="0" smtClean="0"/>
              <a:t>INTAKE</a:t>
            </a:r>
            <a:endParaRPr lang="en-US" sz="8800" b="1" dirty="0">
              <a:latin typeface="Calibri"/>
              <a:cs typeface="Calibri"/>
            </a:endParaRPr>
          </a:p>
        </p:txBody>
      </p:sp>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pic>
        <p:nvPicPr>
          <p:cNvPr id="2" name="Picture 1" descr="IMG_30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422" y="1421118"/>
            <a:ext cx="2451802" cy="4360939"/>
          </a:xfrm>
          <a:prstGeom prst="rect">
            <a:avLst/>
          </a:prstGeom>
        </p:spPr>
      </p:pic>
      <p:pic>
        <p:nvPicPr>
          <p:cNvPr id="4" name="Picture 3" descr="IMG_30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3132" y="781037"/>
            <a:ext cx="2136543" cy="3800198"/>
          </a:xfrm>
          <a:prstGeom prst="rect">
            <a:avLst/>
          </a:prstGeom>
        </p:spPr>
      </p:pic>
      <p:pic>
        <p:nvPicPr>
          <p:cNvPr id="9" name="Picture 8" descr="Screen Shot 2018-03-12 at 11.40.4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20779296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4274" y="793889"/>
            <a:ext cx="8043074" cy="5201424"/>
          </a:xfrm>
          <a:prstGeom prst="rect">
            <a:avLst/>
          </a:prstGeom>
          <a:noFill/>
        </p:spPr>
        <p:txBody>
          <a:bodyPr wrap="square" rtlCol="0">
            <a:spAutoFit/>
          </a:bodyPr>
          <a:lstStyle/>
          <a:p>
            <a:r>
              <a:rPr lang="en-US" sz="3600" b="1" dirty="0" smtClean="0">
                <a:latin typeface="Calibri"/>
                <a:cs typeface="Calibri"/>
              </a:rPr>
              <a:t>REVENUE:</a:t>
            </a:r>
            <a:endParaRPr lang="en-US" sz="2400" dirty="0"/>
          </a:p>
          <a:p>
            <a:endParaRPr lang="en-US" sz="2400" dirty="0" smtClean="0"/>
          </a:p>
          <a:p>
            <a:r>
              <a:rPr lang="en-US" sz="8800" b="1" dirty="0" smtClean="0"/>
              <a:t>INTAKE</a:t>
            </a:r>
          </a:p>
          <a:p>
            <a:r>
              <a:rPr lang="en-US" sz="8800" b="1" dirty="0" smtClean="0">
                <a:latin typeface="Calibri"/>
                <a:cs typeface="Calibri"/>
              </a:rPr>
              <a:t>=</a:t>
            </a:r>
          </a:p>
          <a:p>
            <a:r>
              <a:rPr lang="en-US" sz="9600" b="1" dirty="0" smtClean="0">
                <a:latin typeface="Calibri"/>
                <a:cs typeface="Calibri"/>
              </a:rPr>
              <a:t>IMPRESSION</a:t>
            </a:r>
            <a:endParaRPr lang="en-US" sz="9600" b="1" dirty="0">
              <a:latin typeface="Calibri"/>
              <a:cs typeface="Calibri"/>
            </a:endParaRPr>
          </a:p>
        </p:txBody>
      </p:sp>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pic>
        <p:nvPicPr>
          <p:cNvPr id="4" name="Picture 3" descr="IMG_30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757" y="719108"/>
            <a:ext cx="2136543" cy="3800198"/>
          </a:xfrm>
          <a:prstGeom prst="rect">
            <a:avLst/>
          </a:prstGeom>
        </p:spPr>
      </p:pic>
      <p:pic>
        <p:nvPicPr>
          <p:cNvPr id="9" name="Picture 8" descr="Screen Shot 2018-03-12 at 11.40.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pic>
        <p:nvPicPr>
          <p:cNvPr id="2" name="Picture 1" descr="IMG_30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1585" y="1992796"/>
            <a:ext cx="2451802" cy="4360939"/>
          </a:xfrm>
          <a:prstGeom prst="rect">
            <a:avLst/>
          </a:prstGeom>
        </p:spPr>
      </p:pic>
    </p:spTree>
    <p:extLst>
      <p:ext uri="{BB962C8B-B14F-4D97-AF65-F5344CB8AC3E}">
        <p14:creationId xmlns:p14="http://schemas.microsoft.com/office/powerpoint/2010/main" val="7738942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426704" cy="4216539"/>
          </a:xfrm>
          <a:prstGeom prst="rect">
            <a:avLst/>
          </a:prstGeom>
          <a:noFill/>
        </p:spPr>
        <p:txBody>
          <a:bodyPr wrap="square" rtlCol="0">
            <a:spAutoFit/>
          </a:bodyPr>
          <a:lstStyle/>
          <a:p>
            <a:r>
              <a:rPr lang="en-US" sz="4000" b="1" dirty="0" smtClean="0">
                <a:latin typeface="Calibri"/>
                <a:cs typeface="Calibri"/>
              </a:rPr>
              <a:t>REVENUE:</a:t>
            </a:r>
          </a:p>
          <a:p>
            <a:endParaRPr lang="en-US" sz="2800" dirty="0" smtClean="0"/>
          </a:p>
          <a:p>
            <a:r>
              <a:rPr lang="en-US" sz="4000" b="1" dirty="0">
                <a:solidFill>
                  <a:srgbClr val="C90D70"/>
                </a:solidFill>
                <a:latin typeface="Calibri"/>
                <a:cs typeface="Calibri"/>
              </a:rPr>
              <a:t>High End Service / </a:t>
            </a:r>
            <a:r>
              <a:rPr lang="en-US" sz="4000" b="1" dirty="0" smtClean="0">
                <a:solidFill>
                  <a:srgbClr val="C90D70"/>
                </a:solidFill>
                <a:latin typeface="Calibri"/>
                <a:cs typeface="Calibri"/>
              </a:rPr>
              <a:t>Industry</a:t>
            </a:r>
          </a:p>
          <a:p>
            <a:endParaRPr lang="en-US" sz="4000" b="1" dirty="0" smtClean="0">
              <a:solidFill>
                <a:srgbClr val="C90D70"/>
              </a:solidFill>
              <a:latin typeface="Calibri"/>
              <a:cs typeface="Calibri"/>
            </a:endParaRPr>
          </a:p>
          <a:p>
            <a:r>
              <a:rPr lang="en-US" sz="4000" b="1" dirty="0" smtClean="0">
                <a:solidFill>
                  <a:srgbClr val="C90D70"/>
                </a:solidFill>
                <a:latin typeface="Calibri"/>
                <a:cs typeface="Calibri"/>
              </a:rPr>
              <a:t>Enormous Problem Solvers </a:t>
            </a:r>
            <a:r>
              <a:rPr lang="en-US" sz="2400" b="1" dirty="0" smtClean="0">
                <a:solidFill>
                  <a:srgbClr val="7F7F7F"/>
                </a:solidFill>
                <a:latin typeface="Calibri"/>
                <a:cs typeface="Calibri"/>
              </a:rPr>
              <a:t>(healthy living)</a:t>
            </a:r>
            <a:endParaRPr lang="en-US" sz="4000" b="1" dirty="0" smtClean="0">
              <a:solidFill>
                <a:srgbClr val="7F7F7F"/>
              </a:solidFill>
              <a:latin typeface="Calibri"/>
              <a:cs typeface="Calibri"/>
            </a:endParaRPr>
          </a:p>
          <a:p>
            <a:endParaRPr lang="en-US" sz="4000" b="1" dirty="0">
              <a:solidFill>
                <a:srgbClr val="C90D70"/>
              </a:solidFill>
              <a:latin typeface="Calibri"/>
              <a:cs typeface="Calibri"/>
            </a:endParaRPr>
          </a:p>
          <a:p>
            <a:r>
              <a:rPr lang="en-US" sz="4000" b="1" dirty="0" smtClean="0">
                <a:solidFill>
                  <a:srgbClr val="C90D70"/>
                </a:solidFill>
                <a:latin typeface="Calibri"/>
                <a:cs typeface="Calibri"/>
              </a:rPr>
              <a:t>Trainers MUST understand their worth</a:t>
            </a:r>
          </a:p>
        </p:txBody>
      </p:sp>
      <p:sp>
        <p:nvSpPr>
          <p:cNvPr id="2" name="TextBox 1"/>
          <p:cNvSpPr txBox="1"/>
          <p:nvPr/>
        </p:nvSpPr>
        <p:spPr>
          <a:xfrm>
            <a:off x="5265917" y="5319050"/>
            <a:ext cx="3459173" cy="369332"/>
          </a:xfrm>
          <a:prstGeom prst="rect">
            <a:avLst/>
          </a:prstGeom>
          <a:noFill/>
        </p:spPr>
        <p:txBody>
          <a:bodyPr wrap="square" rtlCol="0">
            <a:spAutoFit/>
          </a:bodyPr>
          <a:lstStyle/>
          <a:p>
            <a:r>
              <a:rPr lang="en-US" dirty="0" smtClean="0"/>
              <a:t>100 benefits of Exercise in NWT</a:t>
            </a:r>
            <a:endParaRPr lang="en-US" dirty="0"/>
          </a:p>
        </p:txBody>
      </p:sp>
      <p:pic>
        <p:nvPicPr>
          <p:cNvPr id="8" name="Picture 7"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40131911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401205"/>
          </a:xfrm>
          <a:prstGeom prst="rect">
            <a:avLst/>
          </a:prstGeom>
          <a:noFill/>
        </p:spPr>
        <p:txBody>
          <a:bodyPr wrap="square" rtlCol="0">
            <a:spAutoFit/>
          </a:bodyPr>
          <a:lstStyle/>
          <a:p>
            <a:r>
              <a:rPr lang="en-US" sz="3600" b="1" dirty="0" smtClean="0">
                <a:latin typeface="Calibri"/>
                <a:cs typeface="Calibri"/>
              </a:rPr>
              <a:t>REVENUE:</a:t>
            </a:r>
          </a:p>
          <a:p>
            <a:endParaRPr lang="en-US" sz="2400" dirty="0" smtClean="0"/>
          </a:p>
          <a:p>
            <a:r>
              <a:rPr lang="en-US" sz="4400" b="1" dirty="0">
                <a:latin typeface="Calibri"/>
                <a:cs typeface="Calibri"/>
              </a:rPr>
              <a:t>YOU </a:t>
            </a:r>
            <a:r>
              <a:rPr lang="en-US" sz="4400" b="1" dirty="0" smtClean="0">
                <a:latin typeface="Calibri"/>
                <a:cs typeface="Calibri"/>
              </a:rPr>
              <a:t>ARE </a:t>
            </a:r>
            <a:r>
              <a:rPr lang="en-US" sz="4400" b="1" dirty="0">
                <a:latin typeface="Calibri"/>
                <a:cs typeface="Calibri"/>
              </a:rPr>
              <a:t>NOT YOUR </a:t>
            </a:r>
            <a:r>
              <a:rPr lang="en-US" sz="4400" b="1" dirty="0" smtClean="0">
                <a:latin typeface="Calibri"/>
                <a:cs typeface="Calibri"/>
              </a:rPr>
              <a:t>customer</a:t>
            </a:r>
          </a:p>
          <a:p>
            <a:endParaRPr lang="en-US" sz="4400" b="1" dirty="0">
              <a:latin typeface="Calibri"/>
              <a:cs typeface="Calibri"/>
            </a:endParaRPr>
          </a:p>
          <a:p>
            <a:r>
              <a:rPr lang="en-US" sz="4400" b="1" dirty="0" smtClean="0">
                <a:latin typeface="Calibri"/>
                <a:cs typeface="Calibri"/>
              </a:rPr>
              <a:t>“</a:t>
            </a:r>
            <a:r>
              <a:rPr lang="en-US" sz="4400" b="1" dirty="0">
                <a:latin typeface="Calibri"/>
                <a:cs typeface="Calibri"/>
              </a:rPr>
              <a:t>bus stop occupation</a:t>
            </a:r>
            <a:r>
              <a:rPr lang="en-US" sz="4400" b="1" dirty="0" smtClean="0">
                <a:latin typeface="Calibri"/>
                <a:cs typeface="Calibri"/>
              </a:rPr>
              <a:t>” </a:t>
            </a:r>
            <a:r>
              <a:rPr lang="en-US" b="1" dirty="0" smtClean="0">
                <a:latin typeface="Calibri"/>
                <a:cs typeface="Calibri"/>
              </a:rPr>
              <a:t>(higher than Rest. Ind.)</a:t>
            </a:r>
            <a:endParaRPr lang="en-US" b="1" dirty="0">
              <a:latin typeface="Calibri"/>
              <a:cs typeface="Calibri"/>
            </a:endParaRPr>
          </a:p>
          <a:p>
            <a:endParaRPr lang="en-US" sz="4400" b="1" dirty="0" smtClean="0">
              <a:latin typeface="Calibri"/>
              <a:cs typeface="Calibri"/>
            </a:endParaRPr>
          </a:p>
          <a:p>
            <a:r>
              <a:rPr lang="en-US" sz="4400" b="1" dirty="0" smtClean="0">
                <a:latin typeface="Calibri"/>
                <a:cs typeface="Calibri"/>
              </a:rPr>
              <a:t>raise </a:t>
            </a:r>
            <a:r>
              <a:rPr lang="en-US" sz="4400" b="1" dirty="0">
                <a:latin typeface="Calibri"/>
                <a:cs typeface="Calibri"/>
              </a:rPr>
              <a:t>the bar of </a:t>
            </a:r>
            <a:r>
              <a:rPr lang="en-US" sz="4400" b="1" dirty="0" smtClean="0">
                <a:latin typeface="Calibri"/>
                <a:cs typeface="Calibri"/>
              </a:rPr>
              <a:t>professionalism </a:t>
            </a:r>
            <a:endParaRPr lang="en-US" sz="4400" b="1" dirty="0">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68532463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462760"/>
          </a:xfrm>
          <a:prstGeom prst="rect">
            <a:avLst/>
          </a:prstGeom>
          <a:noFill/>
        </p:spPr>
        <p:txBody>
          <a:bodyPr wrap="square" rtlCol="0">
            <a:spAutoFit/>
          </a:bodyPr>
          <a:lstStyle/>
          <a:p>
            <a:r>
              <a:rPr lang="en-US" sz="3600" b="1" dirty="0" smtClean="0">
                <a:latin typeface="Calibri"/>
                <a:cs typeface="Calibri"/>
              </a:rPr>
              <a:t>REVENUE:</a:t>
            </a:r>
          </a:p>
          <a:p>
            <a:endParaRPr lang="en-US" sz="2400" dirty="0" smtClean="0"/>
          </a:p>
          <a:p>
            <a:r>
              <a:rPr lang="en-US" sz="2800" dirty="0"/>
              <a:t>Goals: We are a goal-oriented field? How many of us start the intake process with learning what our potential clients goals are? Why? </a:t>
            </a:r>
            <a:endParaRPr lang="en-US" sz="2800" dirty="0" smtClean="0"/>
          </a:p>
          <a:p>
            <a:endParaRPr lang="en-US" sz="2800" dirty="0"/>
          </a:p>
          <a:p>
            <a:r>
              <a:rPr lang="en-US" sz="2800" dirty="0" smtClean="0"/>
              <a:t>Well… </a:t>
            </a:r>
          </a:p>
          <a:p>
            <a:endParaRPr lang="en-US" sz="2800" dirty="0"/>
          </a:p>
          <a:p>
            <a:endParaRPr lang="en-US" sz="2800" dirty="0" smtClean="0"/>
          </a:p>
          <a:p>
            <a:r>
              <a:rPr lang="en-US" sz="2800" dirty="0" smtClean="0"/>
              <a:t>Where are your revenue goals written?</a:t>
            </a:r>
            <a:endParaRPr lang="en-US" sz="2800" dirty="0"/>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6853246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216539"/>
          </a:xfrm>
          <a:prstGeom prst="rect">
            <a:avLst/>
          </a:prstGeom>
          <a:noFill/>
        </p:spPr>
        <p:txBody>
          <a:bodyPr wrap="square" rtlCol="0">
            <a:spAutoFit/>
          </a:bodyPr>
          <a:lstStyle/>
          <a:p>
            <a:r>
              <a:rPr lang="en-US" sz="3600" b="1" dirty="0" smtClean="0">
                <a:latin typeface="Calibri"/>
                <a:cs typeface="Calibri"/>
              </a:rPr>
              <a:t>REVENUE:</a:t>
            </a:r>
          </a:p>
          <a:p>
            <a:endParaRPr lang="en-US" sz="2400" dirty="0" smtClean="0"/>
          </a:p>
          <a:p>
            <a:r>
              <a:rPr lang="en-US" sz="8800" b="1" dirty="0" smtClean="0">
                <a:solidFill>
                  <a:srgbClr val="C90D70"/>
                </a:solidFill>
              </a:rPr>
              <a:t>WS MOMENT</a:t>
            </a:r>
          </a:p>
          <a:p>
            <a:pPr algn="ctr"/>
            <a:endParaRPr lang="en-US" sz="4000" b="1" dirty="0" smtClean="0"/>
          </a:p>
          <a:p>
            <a:pPr algn="ctr"/>
            <a:r>
              <a:rPr lang="en-US" sz="4000" b="1" dirty="0" smtClean="0"/>
              <a:t>We’re going to write them down</a:t>
            </a:r>
          </a:p>
          <a:p>
            <a:pPr algn="ctr"/>
            <a:r>
              <a:rPr lang="en-US" sz="4000" b="1" dirty="0" smtClean="0"/>
              <a:t>Personal and Professional</a:t>
            </a:r>
            <a:endParaRPr lang="en-US" sz="4000" b="1" dirty="0"/>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21106876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452713" y="1164067"/>
            <a:ext cx="8043074" cy="4585871"/>
          </a:xfrm>
          <a:prstGeom prst="rect">
            <a:avLst/>
          </a:prstGeom>
          <a:noFill/>
        </p:spPr>
        <p:txBody>
          <a:bodyPr wrap="square" rtlCol="0">
            <a:spAutoFit/>
          </a:bodyPr>
          <a:lstStyle/>
          <a:p>
            <a:r>
              <a:rPr lang="en-US" sz="3600" b="1" dirty="0" smtClean="0">
                <a:latin typeface="Calibri"/>
                <a:cs typeface="Calibri"/>
              </a:rPr>
              <a:t>REVENUE:</a:t>
            </a:r>
            <a:endParaRPr lang="en-US" sz="2800" b="1" dirty="0">
              <a:latin typeface="Calibri"/>
              <a:cs typeface="Calibri"/>
            </a:endParaRPr>
          </a:p>
          <a:p>
            <a:r>
              <a:rPr lang="en-US" sz="3200" b="1" dirty="0">
                <a:latin typeface="Calibri"/>
                <a:cs typeface="Calibri"/>
              </a:rPr>
              <a:t>Efficiency in offerings: </a:t>
            </a:r>
            <a:endParaRPr lang="en-US" sz="3200" b="1" dirty="0" smtClean="0">
              <a:latin typeface="Calibri"/>
              <a:cs typeface="Calibri"/>
            </a:endParaRPr>
          </a:p>
          <a:p>
            <a:pPr marL="457200" indent="-457200">
              <a:buFont typeface="Wingdings" charset="2"/>
              <a:buChar char="Ø"/>
            </a:pPr>
            <a:r>
              <a:rPr lang="en-US" sz="3200" dirty="0" smtClean="0">
                <a:latin typeface="Calibri"/>
                <a:cs typeface="Calibri"/>
              </a:rPr>
              <a:t>small </a:t>
            </a:r>
            <a:r>
              <a:rPr lang="en-US" sz="3200" dirty="0">
                <a:latin typeface="Calibri"/>
                <a:cs typeface="Calibri"/>
              </a:rPr>
              <a:t>group </a:t>
            </a:r>
            <a:r>
              <a:rPr lang="en-US" sz="3200" dirty="0" smtClean="0">
                <a:latin typeface="Calibri"/>
                <a:cs typeface="Calibri"/>
              </a:rPr>
              <a:t>training </a:t>
            </a:r>
          </a:p>
          <a:p>
            <a:pPr marL="457200" indent="-457200">
              <a:buFont typeface="Wingdings" charset="2"/>
              <a:buChar char="Ø"/>
            </a:pPr>
            <a:r>
              <a:rPr lang="en-US" sz="3200" dirty="0" smtClean="0">
                <a:latin typeface="Calibri"/>
                <a:cs typeface="Calibri"/>
              </a:rPr>
              <a:t>half </a:t>
            </a:r>
            <a:r>
              <a:rPr lang="en-US" sz="3200" dirty="0">
                <a:latin typeface="Calibri"/>
                <a:cs typeface="Calibri"/>
              </a:rPr>
              <a:t>hour </a:t>
            </a:r>
            <a:r>
              <a:rPr lang="en-US" sz="3200" dirty="0" smtClean="0">
                <a:latin typeface="Calibri"/>
                <a:cs typeface="Calibri"/>
              </a:rPr>
              <a:t>sessions </a:t>
            </a:r>
          </a:p>
          <a:p>
            <a:pPr marL="457200" indent="-457200">
              <a:buFont typeface="Wingdings" charset="2"/>
              <a:buChar char="Ø"/>
            </a:pPr>
            <a:r>
              <a:rPr lang="en-US" sz="3200" dirty="0" smtClean="0">
                <a:latin typeface="Calibri"/>
                <a:cs typeface="Calibri"/>
              </a:rPr>
              <a:t>recurring </a:t>
            </a:r>
            <a:r>
              <a:rPr lang="en-US" sz="3200" dirty="0">
                <a:latin typeface="Calibri"/>
                <a:cs typeface="Calibri"/>
              </a:rPr>
              <a:t>monthly </a:t>
            </a:r>
            <a:r>
              <a:rPr lang="en-US" sz="3200" dirty="0" smtClean="0">
                <a:latin typeface="Calibri"/>
                <a:cs typeface="Calibri"/>
              </a:rPr>
              <a:t>billing </a:t>
            </a:r>
          </a:p>
          <a:p>
            <a:pPr marL="457200" indent="-457200">
              <a:buFont typeface="Wingdings" charset="2"/>
              <a:buChar char="Ø"/>
            </a:pPr>
            <a:r>
              <a:rPr lang="en-US" sz="3200" dirty="0" smtClean="0">
                <a:latin typeface="Calibri"/>
                <a:cs typeface="Calibri"/>
              </a:rPr>
              <a:t>you </a:t>
            </a:r>
            <a:r>
              <a:rPr lang="en-US" sz="3200" dirty="0">
                <a:latin typeface="Calibri"/>
                <a:cs typeface="Calibri"/>
              </a:rPr>
              <a:t>must be at the top of your </a:t>
            </a:r>
            <a:r>
              <a:rPr lang="en-US" sz="3200" dirty="0" smtClean="0">
                <a:latin typeface="Calibri"/>
                <a:cs typeface="Calibri"/>
              </a:rPr>
              <a:t>game </a:t>
            </a:r>
          </a:p>
          <a:p>
            <a:pPr marL="457200" indent="-457200">
              <a:buFont typeface="Wingdings" charset="2"/>
              <a:buChar char="Ø"/>
            </a:pPr>
            <a:r>
              <a:rPr lang="en-US" sz="3200" dirty="0" smtClean="0">
                <a:latin typeface="Calibri"/>
                <a:cs typeface="Calibri"/>
              </a:rPr>
              <a:t>you </a:t>
            </a:r>
            <a:r>
              <a:rPr lang="en-US" sz="3200" dirty="0">
                <a:latin typeface="Calibri"/>
                <a:cs typeface="Calibri"/>
              </a:rPr>
              <a:t>must be a team of consummate </a:t>
            </a:r>
            <a:r>
              <a:rPr lang="en-US" sz="3200" dirty="0" smtClean="0">
                <a:latin typeface="Calibri"/>
                <a:cs typeface="Calibri"/>
              </a:rPr>
              <a:t>professionals</a:t>
            </a:r>
          </a:p>
          <a:p>
            <a:pPr marL="457200" indent="-457200">
              <a:buFont typeface="Wingdings" charset="2"/>
              <a:buChar char="Ø"/>
            </a:pPr>
            <a:r>
              <a:rPr lang="en-US" sz="3200" dirty="0" smtClean="0">
                <a:latin typeface="Calibri"/>
                <a:cs typeface="Calibri"/>
              </a:rPr>
              <a:t>BRAND </a:t>
            </a:r>
            <a:r>
              <a:rPr lang="en-US" sz="3200" dirty="0">
                <a:latin typeface="Calibri"/>
                <a:cs typeface="Calibri"/>
              </a:rPr>
              <a:t>your offerings</a:t>
            </a:r>
            <a:r>
              <a:rPr lang="en-US" sz="3200" dirty="0" smtClean="0">
                <a:latin typeface="Calibri"/>
                <a:cs typeface="Calibri"/>
              </a:rPr>
              <a:t>…</a:t>
            </a:r>
            <a:endParaRPr lang="en-US" sz="4000" b="1" dirty="0" smtClean="0">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6982742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858352"/>
            <a:ext cx="8043074" cy="1200329"/>
          </a:xfrm>
          <a:prstGeom prst="rect">
            <a:avLst/>
          </a:prstGeom>
          <a:noFill/>
        </p:spPr>
        <p:txBody>
          <a:bodyPr wrap="square" rtlCol="0">
            <a:spAutoFit/>
          </a:bodyPr>
          <a:lstStyle/>
          <a:p>
            <a:r>
              <a:rPr lang="en-US" sz="3600" b="1" dirty="0" smtClean="0">
                <a:latin typeface="Calibri"/>
                <a:cs typeface="Calibri"/>
              </a:rPr>
              <a:t>REVENUE:</a:t>
            </a:r>
          </a:p>
          <a:p>
            <a:r>
              <a:rPr lang="en-US" sz="3600" b="1" dirty="0" smtClean="0">
                <a:latin typeface="Calibri"/>
                <a:cs typeface="Calibri"/>
              </a:rPr>
              <a:t>BRAND OFFERINGS</a:t>
            </a:r>
            <a:r>
              <a:rPr lang="mr-IN" sz="3600" b="1" dirty="0" smtClean="0">
                <a:latin typeface="Calibri"/>
                <a:cs typeface="Calibri"/>
              </a:rPr>
              <a:t>…</a:t>
            </a:r>
            <a:r>
              <a:rPr lang="en-US" sz="3600" b="1" dirty="0" smtClean="0">
                <a:latin typeface="Calibri"/>
                <a:cs typeface="Calibri"/>
              </a:rPr>
              <a:t> </a:t>
            </a:r>
            <a:r>
              <a:rPr lang="en-US" sz="3600" b="1" dirty="0" smtClean="0">
                <a:solidFill>
                  <a:srgbClr val="7F7F7F"/>
                </a:solidFill>
                <a:latin typeface="Calibri"/>
                <a:cs typeface="Calibri"/>
              </a:rPr>
              <a:t>(naming and tone)</a:t>
            </a:r>
          </a:p>
        </p:txBody>
      </p:sp>
      <p:pic>
        <p:nvPicPr>
          <p:cNvPr id="2" name="Picture 1" descr="Screen Shot 2017-09-27 at 2.52.5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05" y="2095316"/>
            <a:ext cx="3047246" cy="3939606"/>
          </a:xfrm>
          <a:prstGeom prst="rect">
            <a:avLst/>
          </a:prstGeom>
        </p:spPr>
      </p:pic>
      <p:pic>
        <p:nvPicPr>
          <p:cNvPr id="3" name="Picture 2" descr="Screen Shot 2017-09-27 at 2.58.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1182" y="2368103"/>
            <a:ext cx="5435349" cy="3226143"/>
          </a:xfrm>
          <a:prstGeom prst="rect">
            <a:avLst/>
          </a:prstGeom>
        </p:spPr>
      </p:pic>
      <p:pic>
        <p:nvPicPr>
          <p:cNvPr id="9" name="Picture 8" descr="Screen Shot 2018-03-12 at 11.40.4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18731866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38554"/>
          </a:xfrm>
          <a:prstGeom prst="rect">
            <a:avLst/>
          </a:prstGeom>
          <a:noFill/>
        </p:spPr>
        <p:txBody>
          <a:bodyPr wrap="square" rtlCol="0">
            <a:spAutoFit/>
          </a:bodyPr>
          <a:lstStyle/>
          <a:p>
            <a:pPr algn="r"/>
            <a:r>
              <a:rPr lang="en-US" sz="1600" b="1" dirty="0" smtClean="0">
                <a:solidFill>
                  <a:srgbClr val="C90D70"/>
                </a:solidFill>
                <a:latin typeface="Calibri"/>
                <a:cs typeface="Calibri"/>
              </a:rPr>
              <a:t>info@seejakeandjanetrain.com</a:t>
            </a:r>
            <a:endParaRPr lang="en-US" sz="1600" b="1" dirty="0">
              <a:solidFill>
                <a:srgbClr val="C90D70"/>
              </a:solidFill>
              <a:latin typeface="Calibri"/>
              <a:cs typeface="Calibri"/>
            </a:endParaRPr>
          </a:p>
        </p:txBody>
      </p:sp>
      <p:sp>
        <p:nvSpPr>
          <p:cNvPr id="9" name="Title 1"/>
          <p:cNvSpPr txBox="1">
            <a:spLocks/>
          </p:cNvSpPr>
          <p:nvPr/>
        </p:nvSpPr>
        <p:spPr>
          <a:xfrm>
            <a:off x="-20613" y="1083140"/>
            <a:ext cx="9144000" cy="33028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baseline="0">
                <a:solidFill>
                  <a:schemeClr val="tx2">
                    <a:lumMod val="75000"/>
                  </a:schemeClr>
                </a:solidFill>
                <a:latin typeface="+mj-lt"/>
                <a:ea typeface="+mj-ea"/>
                <a:cs typeface="+mj-cs"/>
              </a:defRPr>
            </a:lvl1pPr>
          </a:lstStyle>
          <a:p>
            <a:pPr algn="ctr"/>
            <a:r>
              <a:rPr lang="en-US" sz="9600" b="1" dirty="0" smtClean="0">
                <a:solidFill>
                  <a:schemeClr val="tx1">
                    <a:lumMod val="75000"/>
                    <a:lumOff val="25000"/>
                  </a:schemeClr>
                </a:solidFill>
                <a:effectLst>
                  <a:outerShdw blurRad="50800" dist="38100" dir="5400000" algn="t" rotWithShape="0">
                    <a:prstClr val="black">
                      <a:alpha val="40000"/>
                    </a:prstClr>
                  </a:outerShdw>
                </a:effectLst>
                <a:latin typeface="SignPainter-HouseScript"/>
                <a:cs typeface="SignPainter-HouseScript"/>
              </a:rPr>
              <a:t>REVENUE, RETENTION </a:t>
            </a:r>
          </a:p>
          <a:p>
            <a:pPr algn="ctr"/>
            <a:r>
              <a:rPr lang="en-US" sz="11500" b="1" dirty="0" smtClean="0">
                <a:solidFill>
                  <a:schemeClr val="tx1">
                    <a:lumMod val="75000"/>
                    <a:lumOff val="25000"/>
                  </a:schemeClr>
                </a:solidFill>
                <a:effectLst>
                  <a:outerShdw blurRad="50800" dist="38100" dir="5400000" algn="t" rotWithShape="0">
                    <a:prstClr val="black">
                      <a:alpha val="40000"/>
                    </a:prstClr>
                  </a:outerShdw>
                </a:effectLst>
                <a:latin typeface="SignPainter-HouseScript"/>
                <a:cs typeface="SignPainter-HouseScript"/>
              </a:rPr>
              <a:t>and</a:t>
            </a:r>
            <a:r>
              <a:rPr lang="en-US" sz="9600" b="1" dirty="0" smtClean="0">
                <a:solidFill>
                  <a:schemeClr val="tx1">
                    <a:lumMod val="75000"/>
                    <a:lumOff val="25000"/>
                  </a:schemeClr>
                </a:solidFill>
                <a:effectLst>
                  <a:outerShdw blurRad="50800" dist="38100" dir="5400000" algn="t" rotWithShape="0">
                    <a:prstClr val="black">
                      <a:alpha val="40000"/>
                    </a:prstClr>
                  </a:outerShdw>
                </a:effectLst>
                <a:latin typeface="SignPainter-HouseScript"/>
                <a:cs typeface="SignPainter-HouseScript"/>
              </a:rPr>
              <a:t> REFERALS</a:t>
            </a:r>
            <a:endParaRPr lang="en-US" sz="7200" b="1" dirty="0">
              <a:solidFill>
                <a:schemeClr val="tx1">
                  <a:lumMod val="75000"/>
                  <a:lumOff val="25000"/>
                </a:schemeClr>
              </a:solidFill>
              <a:effectLst>
                <a:outerShdw blurRad="50800" dist="38100" dir="5400000" algn="t" rotWithShape="0">
                  <a:prstClr val="black">
                    <a:alpha val="40000"/>
                  </a:prstClr>
                </a:outerShdw>
              </a:effectLst>
              <a:latin typeface="SignPainter-HouseScript"/>
              <a:cs typeface="SignPainter-HouseScript"/>
            </a:endParaRPr>
          </a:p>
        </p:txBody>
      </p:sp>
      <p:pic>
        <p:nvPicPr>
          <p:cNvPr id="2" name="Picture 1"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0116"/>
            <a:ext cx="9144000" cy="687884"/>
          </a:xfrm>
          <a:prstGeom prst="rect">
            <a:avLst/>
          </a:prstGeom>
        </p:spPr>
      </p:pic>
      <p:pic>
        <p:nvPicPr>
          <p:cNvPr id="10" name="Picture 9" descr="MichelleBlakelyHeadshot.jpeg"/>
          <p:cNvPicPr>
            <a:picLocks noChangeAspect="1"/>
          </p:cNvPicPr>
          <p:nvPr/>
        </p:nvPicPr>
        <p:blipFill rotWithShape="1">
          <a:blip r:embed="rId5">
            <a:extLst>
              <a:ext uri="{28A0092B-C50C-407E-A947-70E740481C1C}">
                <a14:useLocalDpi xmlns:a14="http://schemas.microsoft.com/office/drawing/2010/main" val="0"/>
              </a:ext>
            </a:extLst>
          </a:blip>
          <a:srcRect b="30047"/>
          <a:stretch/>
        </p:blipFill>
        <p:spPr>
          <a:xfrm>
            <a:off x="3717407" y="4849815"/>
            <a:ext cx="1453060" cy="1523494"/>
          </a:xfrm>
          <a:prstGeom prst="rect">
            <a:avLst/>
          </a:prstGeom>
          <a:ln>
            <a:noFill/>
          </a:ln>
          <a:effectLst>
            <a:outerShdw blurRad="190500" algn="tl" rotWithShape="0">
              <a:srgbClr val="000000">
                <a:alpha val="70000"/>
              </a:srgbClr>
            </a:outerShdw>
          </a:effectLst>
        </p:spPr>
      </p:pic>
      <p:sp>
        <p:nvSpPr>
          <p:cNvPr id="8" name="Subtitle 3"/>
          <p:cNvSpPr txBox="1">
            <a:spLocks/>
          </p:cNvSpPr>
          <p:nvPr/>
        </p:nvSpPr>
        <p:spPr>
          <a:xfrm>
            <a:off x="5298452" y="4699029"/>
            <a:ext cx="3824936" cy="181743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SignPainter-HouseScript"/>
                <a:cs typeface="SignPainter-HouseScript"/>
              </a:rPr>
              <a:t>Michelle Blakely</a:t>
            </a:r>
          </a:p>
          <a:p>
            <a:r>
              <a:rPr lang="en-US" dirty="0" smtClean="0">
                <a:latin typeface="SignPainter-HouseScript"/>
                <a:cs typeface="SignPainter-HouseScript"/>
              </a:rPr>
              <a:t>Founder </a:t>
            </a:r>
          </a:p>
          <a:p>
            <a:r>
              <a:rPr lang="en-US" dirty="0" smtClean="0">
                <a:latin typeface="SignPainter-HouseScript"/>
                <a:cs typeface="SignPainter-HouseScript"/>
              </a:rPr>
              <a:t>See Jake and Jane Train</a:t>
            </a:r>
          </a:p>
        </p:txBody>
      </p:sp>
    </p:spTree>
    <p:extLst>
      <p:ext uri="{BB962C8B-B14F-4D97-AF65-F5344CB8AC3E}">
        <p14:creationId xmlns:p14="http://schemas.microsoft.com/office/powerpoint/2010/main" val="9268899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95071" y="858352"/>
            <a:ext cx="3258613" cy="4339650"/>
          </a:xfrm>
          <a:prstGeom prst="rect">
            <a:avLst/>
          </a:prstGeom>
          <a:noFill/>
        </p:spPr>
        <p:txBody>
          <a:bodyPr wrap="square" rtlCol="0">
            <a:spAutoFit/>
          </a:bodyPr>
          <a:lstStyle/>
          <a:p>
            <a:r>
              <a:rPr lang="en-US" sz="4800" b="1" dirty="0" smtClean="0">
                <a:latin typeface="Calibri"/>
                <a:cs typeface="Calibri"/>
              </a:rPr>
              <a:t>REVENUE:</a:t>
            </a:r>
          </a:p>
          <a:p>
            <a:r>
              <a:rPr lang="en-US" sz="4800" b="1" dirty="0" smtClean="0">
                <a:latin typeface="Calibri"/>
                <a:cs typeface="Calibri"/>
              </a:rPr>
              <a:t>BRAND OFFERINGS</a:t>
            </a:r>
          </a:p>
          <a:p>
            <a:r>
              <a:rPr lang="en-US" sz="4800" b="1" i="1" dirty="0" smtClean="0">
                <a:solidFill>
                  <a:srgbClr val="C90D70"/>
                </a:solidFill>
                <a:latin typeface="Calibri"/>
                <a:cs typeface="Calibri"/>
              </a:rPr>
              <a:t>Make it easy to buy</a:t>
            </a:r>
          </a:p>
          <a:p>
            <a:endParaRPr lang="en-US" sz="3600" b="1" dirty="0" smtClean="0">
              <a:latin typeface="Calibri"/>
              <a:cs typeface="Calibri"/>
            </a:endParaRPr>
          </a:p>
        </p:txBody>
      </p:sp>
      <p:pic>
        <p:nvPicPr>
          <p:cNvPr id="9" name="Picture 8"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pic>
        <p:nvPicPr>
          <p:cNvPr id="2" name="Picture 1" descr="Screen Shot 2017-09-27 at 2.52.5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5417" y="858352"/>
            <a:ext cx="4264133" cy="5512848"/>
          </a:xfrm>
          <a:prstGeom prst="rect">
            <a:avLst/>
          </a:prstGeom>
        </p:spPr>
      </p:pic>
    </p:spTree>
    <p:extLst>
      <p:ext uri="{BB962C8B-B14F-4D97-AF65-F5344CB8AC3E}">
        <p14:creationId xmlns:p14="http://schemas.microsoft.com/office/powerpoint/2010/main" val="14069205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4" name="Rectangle 3"/>
          <p:cNvSpPr/>
          <p:nvPr/>
        </p:nvSpPr>
        <p:spPr>
          <a:xfrm>
            <a:off x="123499" y="4646165"/>
            <a:ext cx="8813251" cy="769441"/>
          </a:xfrm>
          <a:prstGeom prst="rect">
            <a:avLst/>
          </a:prstGeom>
        </p:spPr>
        <p:txBody>
          <a:bodyPr wrap="square">
            <a:spAutoFit/>
          </a:bodyPr>
          <a:lstStyle/>
          <a:p>
            <a:pPr algn="ctr"/>
            <a:r>
              <a:rPr lang="en-US" sz="4400" b="1" dirty="0" smtClean="0">
                <a:solidFill>
                  <a:srgbClr val="C90D70"/>
                </a:solidFill>
                <a:latin typeface="Calibri"/>
                <a:cs typeface="Calibri"/>
              </a:rPr>
              <a:t>REVENUE</a:t>
            </a:r>
            <a:r>
              <a:rPr lang="en-US" sz="4400" dirty="0" smtClean="0">
                <a:solidFill>
                  <a:srgbClr val="C90D70"/>
                </a:solidFill>
                <a:latin typeface="Calibri"/>
                <a:cs typeface="Calibri"/>
              </a:rPr>
              <a:t>, </a:t>
            </a:r>
            <a:r>
              <a:rPr lang="en-US" sz="4400" b="1" dirty="0" smtClean="0">
                <a:solidFill>
                  <a:srgbClr val="C90D70"/>
                </a:solidFill>
                <a:latin typeface="Calibri"/>
                <a:cs typeface="Calibri"/>
              </a:rPr>
              <a:t>RETENTION</a:t>
            </a:r>
            <a:r>
              <a:rPr lang="en-US" sz="4400" dirty="0" smtClean="0">
                <a:solidFill>
                  <a:srgbClr val="C90D70"/>
                </a:solidFill>
                <a:latin typeface="Calibri"/>
                <a:cs typeface="Calibri"/>
              </a:rPr>
              <a:t> </a:t>
            </a:r>
            <a:r>
              <a:rPr lang="en-US" dirty="0" smtClean="0">
                <a:solidFill>
                  <a:srgbClr val="C90D70"/>
                </a:solidFill>
                <a:latin typeface="Calibri"/>
                <a:cs typeface="Calibri"/>
              </a:rPr>
              <a:t>AND</a:t>
            </a:r>
            <a:r>
              <a:rPr lang="en-US" sz="4400" dirty="0" smtClean="0">
                <a:solidFill>
                  <a:srgbClr val="C90D70"/>
                </a:solidFill>
                <a:latin typeface="Calibri"/>
                <a:cs typeface="Calibri"/>
              </a:rPr>
              <a:t> </a:t>
            </a:r>
            <a:r>
              <a:rPr lang="en-US" sz="4400" b="1" dirty="0" smtClean="0">
                <a:solidFill>
                  <a:srgbClr val="C90D70"/>
                </a:solidFill>
                <a:latin typeface="Calibri"/>
                <a:cs typeface="Calibri"/>
              </a:rPr>
              <a:t>REFERRALS</a:t>
            </a:r>
            <a:endParaRPr lang="en-US" sz="2800" b="1" dirty="0">
              <a:solidFill>
                <a:srgbClr val="C90D70"/>
              </a:solidFill>
              <a:latin typeface="Calibri"/>
              <a:cs typeface="Calibri"/>
            </a:endParaRPr>
          </a:p>
        </p:txBody>
      </p:sp>
      <p:pic>
        <p:nvPicPr>
          <p:cNvPr id="2" name="Picture 1" descr="Screen Shot 2017-10-03 at 5.16.26 PM.png"/>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561"/>
          <a:stretch/>
        </p:blipFill>
        <p:spPr>
          <a:xfrm>
            <a:off x="334671" y="833324"/>
            <a:ext cx="8602079" cy="3709047"/>
          </a:xfrm>
          <a:prstGeom prst="rect">
            <a:avLst/>
          </a:prstGeom>
        </p:spPr>
      </p:pic>
      <p:sp>
        <p:nvSpPr>
          <p:cNvPr id="5" name="Rectangle 4"/>
          <p:cNvSpPr/>
          <p:nvPr/>
        </p:nvSpPr>
        <p:spPr>
          <a:xfrm>
            <a:off x="512551" y="5908049"/>
            <a:ext cx="8212539" cy="307777"/>
          </a:xfrm>
          <a:prstGeom prst="rect">
            <a:avLst/>
          </a:prstGeom>
        </p:spPr>
        <p:txBody>
          <a:bodyPr wrap="square">
            <a:spAutoFit/>
          </a:bodyPr>
          <a:lstStyle/>
          <a:p>
            <a:r>
              <a:rPr lang="en-US" sz="1400" dirty="0"/>
              <a:t>http://</a:t>
            </a:r>
            <a:r>
              <a:rPr lang="en-US" sz="1400" dirty="0" err="1"/>
              <a:t>www.businessdictionary.com</a:t>
            </a:r>
            <a:r>
              <a:rPr lang="en-US" sz="1400" dirty="0"/>
              <a:t>/definition/customer-</a:t>
            </a:r>
            <a:r>
              <a:rPr lang="en-US" sz="1400" dirty="0" err="1"/>
              <a:t>retention.html</a:t>
            </a:r>
            <a:endParaRPr lang="en-US" sz="1400" dirty="0"/>
          </a:p>
        </p:txBody>
      </p:sp>
      <p:sp>
        <p:nvSpPr>
          <p:cNvPr id="10" name="Rectangle 9"/>
          <p:cNvSpPr/>
          <p:nvPr/>
        </p:nvSpPr>
        <p:spPr>
          <a:xfrm>
            <a:off x="6432863" y="951456"/>
            <a:ext cx="2503887" cy="8229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819984" y="1954842"/>
            <a:ext cx="6116766" cy="570757"/>
          </a:xfrm>
          <a:prstGeom prst="rect">
            <a:avLst/>
          </a:prstGeom>
          <a:solidFill>
            <a:srgbClr val="DEDE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creen Shot 2018-03-12 at 11.40.4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4" y="6215826"/>
            <a:ext cx="9164613" cy="642174"/>
          </a:xfrm>
          <a:prstGeom prst="rect">
            <a:avLst/>
          </a:prstGeom>
        </p:spPr>
      </p:pic>
    </p:spTree>
    <p:extLst>
      <p:ext uri="{BB962C8B-B14F-4D97-AF65-F5344CB8AC3E}">
        <p14:creationId xmlns:p14="http://schemas.microsoft.com/office/powerpoint/2010/main" val="21293241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5447646"/>
          </a:xfrm>
          <a:prstGeom prst="rect">
            <a:avLst/>
          </a:prstGeom>
          <a:noFill/>
        </p:spPr>
        <p:txBody>
          <a:bodyPr wrap="square" rtlCol="0">
            <a:spAutoFit/>
          </a:bodyPr>
          <a:lstStyle/>
          <a:p>
            <a:r>
              <a:rPr lang="en-US" sz="4400" b="1" dirty="0" smtClean="0">
                <a:latin typeface="Calibri"/>
                <a:cs typeface="Calibri"/>
              </a:rPr>
              <a:t>RETENTION: </a:t>
            </a:r>
            <a:endParaRPr lang="en-US" sz="4400" dirty="0" smtClean="0">
              <a:latin typeface="Calibri"/>
              <a:cs typeface="Calibri"/>
            </a:endParaRPr>
          </a:p>
          <a:p>
            <a:r>
              <a:rPr lang="en-US" sz="2800" dirty="0">
                <a:latin typeface="Calibri"/>
                <a:cs typeface="Calibri"/>
              </a:rPr>
              <a:t> </a:t>
            </a:r>
          </a:p>
          <a:p>
            <a:r>
              <a:rPr lang="en-US" sz="4800" dirty="0">
                <a:latin typeface="Calibri"/>
                <a:cs typeface="Calibri"/>
              </a:rPr>
              <a:t>What are you doing to communicate the benefits of your work with clients on a recurring basis? </a:t>
            </a:r>
            <a:r>
              <a:rPr lang="en-US" sz="4800" dirty="0" smtClean="0">
                <a:latin typeface="Calibri"/>
                <a:cs typeface="Calibri"/>
              </a:rPr>
              <a:t> </a:t>
            </a:r>
            <a:r>
              <a:rPr lang="en-US" sz="4800" b="1" dirty="0" smtClean="0">
                <a:solidFill>
                  <a:srgbClr val="C90D70"/>
                </a:solidFill>
                <a:latin typeface="Calibri"/>
                <a:cs typeface="Calibri"/>
              </a:rPr>
              <a:t>SHOUT IT OUT</a:t>
            </a:r>
          </a:p>
          <a:p>
            <a:endParaRPr lang="en-US" sz="2800" dirty="0">
              <a:latin typeface="Calibri"/>
              <a:cs typeface="Calibri"/>
            </a:endParaRPr>
          </a:p>
          <a:p>
            <a:endParaRPr lang="en-US" sz="2800" dirty="0" smtClean="0">
              <a:latin typeface="Calibri"/>
              <a:cs typeface="Calibri"/>
            </a:endParaRPr>
          </a:p>
          <a:p>
            <a:endParaRPr lang="en-US" sz="2800" dirty="0">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20622369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893648"/>
          </a:xfrm>
          <a:prstGeom prst="rect">
            <a:avLst/>
          </a:prstGeom>
          <a:noFill/>
        </p:spPr>
        <p:txBody>
          <a:bodyPr wrap="square" rtlCol="0">
            <a:spAutoFit/>
          </a:bodyPr>
          <a:lstStyle/>
          <a:p>
            <a:r>
              <a:rPr lang="en-US" sz="4400" b="1" dirty="0" smtClean="0">
                <a:latin typeface="Calibri"/>
                <a:cs typeface="Calibri"/>
              </a:rPr>
              <a:t>RETENTION: </a:t>
            </a:r>
            <a:endParaRPr lang="en-US" sz="4400" dirty="0" smtClean="0">
              <a:latin typeface="Calibri"/>
              <a:cs typeface="Calibri"/>
            </a:endParaRPr>
          </a:p>
          <a:p>
            <a:r>
              <a:rPr lang="en-US" sz="2800" dirty="0">
                <a:latin typeface="Calibri"/>
                <a:cs typeface="Calibri"/>
              </a:rPr>
              <a:t> </a:t>
            </a:r>
            <a:endParaRPr lang="en-US" sz="2800" dirty="0" smtClean="0">
              <a:latin typeface="Calibri"/>
              <a:cs typeface="Calibri"/>
            </a:endParaRPr>
          </a:p>
          <a:p>
            <a:endParaRPr lang="en-US" sz="2800" dirty="0">
              <a:latin typeface="Calibri"/>
              <a:cs typeface="Calibri"/>
            </a:endParaRPr>
          </a:p>
          <a:p>
            <a:r>
              <a:rPr lang="en-US" sz="4800" dirty="0" smtClean="0">
                <a:latin typeface="Calibri"/>
                <a:cs typeface="Calibri"/>
              </a:rPr>
              <a:t>Free tool: 5 Questions</a:t>
            </a:r>
          </a:p>
          <a:p>
            <a:pPr algn="ctr"/>
            <a:r>
              <a:rPr lang="en-US" sz="4400" b="1" dirty="0" smtClean="0">
                <a:solidFill>
                  <a:srgbClr val="C90D70"/>
                </a:solidFill>
                <a:latin typeface="Calibri"/>
                <a:cs typeface="Calibri"/>
              </a:rPr>
              <a:t>www.seejakeandjanetrain.com</a:t>
            </a:r>
          </a:p>
          <a:p>
            <a:endParaRPr lang="en-US" sz="2800" dirty="0">
              <a:latin typeface="Calibri"/>
              <a:cs typeface="Calibri"/>
            </a:endParaRPr>
          </a:p>
          <a:p>
            <a:endParaRPr lang="en-US" sz="2800" dirty="0" smtClean="0">
              <a:latin typeface="Calibri"/>
              <a:cs typeface="Calibri"/>
            </a:endParaRPr>
          </a:p>
          <a:p>
            <a:endParaRPr lang="en-US" sz="2800" dirty="0" smtClean="0">
              <a:latin typeface="Calibri"/>
              <a:cs typeface="Calibri"/>
            </a:endParaRPr>
          </a:p>
          <a:p>
            <a:pPr algn="ctr"/>
            <a:r>
              <a:rPr lang="en-US" sz="3600" i="1" dirty="0" smtClean="0">
                <a:latin typeface="Calibri"/>
                <a:cs typeface="Calibri"/>
              </a:rPr>
              <a:t>Free tool: Last question of the session</a:t>
            </a:r>
            <a:endParaRPr lang="en-US" sz="3600" i="1" dirty="0">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1797857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2" y="1164067"/>
            <a:ext cx="8113627" cy="5078313"/>
          </a:xfrm>
          <a:prstGeom prst="rect">
            <a:avLst/>
          </a:prstGeom>
          <a:noFill/>
        </p:spPr>
        <p:txBody>
          <a:bodyPr wrap="square" rtlCol="0">
            <a:spAutoFit/>
          </a:bodyPr>
          <a:lstStyle/>
          <a:p>
            <a:r>
              <a:rPr lang="en-US" sz="4400" b="1" dirty="0" smtClean="0">
                <a:latin typeface="Calibri"/>
                <a:cs typeface="Calibri"/>
              </a:rPr>
              <a:t>RETENTION:</a:t>
            </a:r>
            <a:endParaRPr lang="en-US" sz="1200" b="1" dirty="0">
              <a:latin typeface="Calibri"/>
              <a:cs typeface="Calibri"/>
            </a:endParaRPr>
          </a:p>
          <a:p>
            <a:r>
              <a:rPr lang="en-US" sz="6000" b="1" dirty="0">
                <a:solidFill>
                  <a:srgbClr val="C90D70"/>
                </a:solidFill>
                <a:latin typeface="Calibri"/>
                <a:cs typeface="Calibri"/>
              </a:rPr>
              <a:t>Know </a:t>
            </a:r>
            <a:r>
              <a:rPr lang="en-US" sz="6000" b="1" dirty="0" smtClean="0">
                <a:solidFill>
                  <a:srgbClr val="C90D70"/>
                </a:solidFill>
                <a:latin typeface="Calibri"/>
                <a:cs typeface="Calibri"/>
              </a:rPr>
              <a:t>the research… healthier people</a:t>
            </a:r>
            <a:r>
              <a:rPr lang="mr-IN" sz="6000" b="1" dirty="0" smtClean="0">
                <a:solidFill>
                  <a:srgbClr val="C90D70"/>
                </a:solidFill>
                <a:latin typeface="Calibri"/>
                <a:cs typeface="Calibri"/>
              </a:rPr>
              <a:t>…</a:t>
            </a:r>
            <a:r>
              <a:rPr lang="en-US" sz="6000" b="1" dirty="0" smtClean="0">
                <a:solidFill>
                  <a:srgbClr val="C90D70"/>
                </a:solidFill>
                <a:latin typeface="Calibri"/>
                <a:cs typeface="Calibri"/>
              </a:rPr>
              <a:t> </a:t>
            </a:r>
          </a:p>
          <a:p>
            <a:pPr marL="457200" indent="-457200">
              <a:buFont typeface="Arial"/>
              <a:buChar char="•"/>
            </a:pPr>
            <a:r>
              <a:rPr lang="en-US" sz="2000" dirty="0" smtClean="0">
                <a:latin typeface="Calibri"/>
                <a:cs typeface="Calibri"/>
              </a:rPr>
              <a:t>make </a:t>
            </a:r>
            <a:r>
              <a:rPr lang="en-US" sz="2000" dirty="0">
                <a:latin typeface="Calibri"/>
                <a:cs typeface="Calibri"/>
              </a:rPr>
              <a:t>more money, </a:t>
            </a:r>
            <a:endParaRPr lang="en-US" sz="2000" dirty="0" smtClean="0">
              <a:latin typeface="Calibri"/>
              <a:cs typeface="Calibri"/>
            </a:endParaRPr>
          </a:p>
          <a:p>
            <a:pPr marL="457200" indent="-457200">
              <a:buFont typeface="Arial"/>
              <a:buChar char="•"/>
            </a:pPr>
            <a:r>
              <a:rPr lang="en-US" sz="2000" dirty="0">
                <a:latin typeface="Calibri"/>
                <a:cs typeface="Calibri"/>
              </a:rPr>
              <a:t>i</a:t>
            </a:r>
            <a:r>
              <a:rPr lang="en-US" sz="2000" dirty="0" smtClean="0">
                <a:latin typeface="Calibri"/>
                <a:cs typeface="Calibri"/>
              </a:rPr>
              <a:t>mproves </a:t>
            </a:r>
            <a:r>
              <a:rPr lang="en-US" sz="2000" dirty="0">
                <a:latin typeface="Calibri"/>
                <a:cs typeface="Calibri"/>
              </a:rPr>
              <a:t>self-esteem and confidence </a:t>
            </a:r>
            <a:r>
              <a:rPr lang="en-US" sz="2000" dirty="0" smtClean="0">
                <a:latin typeface="Calibri"/>
                <a:cs typeface="Calibri"/>
              </a:rPr>
              <a:t>, </a:t>
            </a:r>
          </a:p>
          <a:p>
            <a:pPr marL="457200" indent="-457200">
              <a:buFont typeface="Arial"/>
              <a:buChar char="•"/>
            </a:pPr>
            <a:r>
              <a:rPr lang="en-US" sz="2000" dirty="0">
                <a:latin typeface="Calibri"/>
                <a:cs typeface="Calibri"/>
              </a:rPr>
              <a:t>r</a:t>
            </a:r>
            <a:r>
              <a:rPr lang="en-US" sz="2000" dirty="0" smtClean="0">
                <a:latin typeface="Calibri"/>
                <a:cs typeface="Calibri"/>
              </a:rPr>
              <a:t>educe anxiety, </a:t>
            </a:r>
          </a:p>
          <a:p>
            <a:pPr marL="457200" indent="-457200">
              <a:buFont typeface="Arial"/>
              <a:buChar char="•"/>
            </a:pPr>
            <a:r>
              <a:rPr lang="en-US" sz="2000" dirty="0" smtClean="0">
                <a:latin typeface="Calibri"/>
                <a:cs typeface="Calibri"/>
              </a:rPr>
              <a:t>sleep </a:t>
            </a:r>
            <a:r>
              <a:rPr lang="en-US" sz="2000" dirty="0">
                <a:latin typeface="Calibri"/>
                <a:cs typeface="Calibri"/>
              </a:rPr>
              <a:t>better, </a:t>
            </a:r>
            <a:endParaRPr lang="en-US" sz="2000" dirty="0" smtClean="0">
              <a:latin typeface="Calibri"/>
              <a:cs typeface="Calibri"/>
            </a:endParaRPr>
          </a:p>
          <a:p>
            <a:pPr marL="457200" indent="-457200">
              <a:buFont typeface="Arial"/>
              <a:buChar char="•"/>
            </a:pPr>
            <a:r>
              <a:rPr lang="en-US" sz="2000" dirty="0" smtClean="0">
                <a:latin typeface="Calibri"/>
                <a:cs typeface="Calibri"/>
              </a:rPr>
              <a:t>can </a:t>
            </a:r>
            <a:r>
              <a:rPr lang="en-US" sz="2000" dirty="0">
                <a:latin typeface="Calibri"/>
                <a:cs typeface="Calibri"/>
              </a:rPr>
              <a:t>give more to those they love, </a:t>
            </a:r>
            <a:endParaRPr lang="en-US" sz="2000" dirty="0" smtClean="0">
              <a:latin typeface="Calibri"/>
              <a:cs typeface="Calibri"/>
            </a:endParaRPr>
          </a:p>
          <a:p>
            <a:pPr marL="457200" indent="-457200">
              <a:buFont typeface="Arial"/>
              <a:buChar char="•"/>
            </a:pPr>
            <a:r>
              <a:rPr lang="en-US" sz="2000" dirty="0" smtClean="0">
                <a:latin typeface="Calibri"/>
                <a:cs typeface="Calibri"/>
              </a:rPr>
              <a:t>effective </a:t>
            </a:r>
            <a:r>
              <a:rPr lang="en-US" sz="2000" dirty="0">
                <a:latin typeface="Calibri"/>
                <a:cs typeface="Calibri"/>
              </a:rPr>
              <a:t>personal training empowers ALL of that in their lives </a:t>
            </a:r>
            <a:endParaRPr lang="en-US" sz="2000" dirty="0" smtClean="0">
              <a:latin typeface="Calibri"/>
              <a:cs typeface="Calibri"/>
            </a:endParaRPr>
          </a:p>
          <a:p>
            <a:pPr marL="457200" indent="-457200">
              <a:buFont typeface="Arial"/>
              <a:buChar char="•"/>
            </a:pPr>
            <a:r>
              <a:rPr lang="en-US" sz="2000" dirty="0" smtClean="0">
                <a:latin typeface="Calibri"/>
                <a:cs typeface="Calibri"/>
              </a:rPr>
              <a:t>Miriam </a:t>
            </a:r>
            <a:r>
              <a:rPr lang="en-US" sz="2000" dirty="0">
                <a:latin typeface="Calibri"/>
                <a:cs typeface="Calibri"/>
              </a:rPr>
              <a:t>E. </a:t>
            </a:r>
            <a:r>
              <a:rPr lang="en-US" sz="2000" dirty="0" smtClean="0">
                <a:latin typeface="Calibri"/>
                <a:cs typeface="Calibri"/>
              </a:rPr>
              <a:t>Nelson and on and on and on</a:t>
            </a:r>
            <a:r>
              <a:rPr lang="mr-IN" sz="2000" dirty="0" smtClean="0">
                <a:latin typeface="Calibri"/>
                <a:cs typeface="Calibri"/>
              </a:rPr>
              <a:t>…</a:t>
            </a:r>
            <a:r>
              <a:rPr lang="en-US" sz="2000" dirty="0" smtClean="0">
                <a:latin typeface="Calibri"/>
                <a:cs typeface="Calibri"/>
              </a:rPr>
              <a:t> </a:t>
            </a:r>
          </a:p>
          <a:p>
            <a:r>
              <a:rPr lang="en-US" sz="2000" dirty="0">
                <a:latin typeface="Calibri"/>
                <a:cs typeface="Calibri"/>
              </a:rPr>
              <a:t>	</a:t>
            </a:r>
            <a:r>
              <a:rPr lang="en-US" sz="2000" dirty="0" smtClean="0">
                <a:latin typeface="Calibri"/>
                <a:cs typeface="Calibri"/>
              </a:rPr>
              <a:t>								</a:t>
            </a:r>
            <a:r>
              <a:rPr lang="en-US" sz="2000" b="1" dirty="0" smtClean="0">
                <a:solidFill>
                  <a:srgbClr val="C90D70"/>
                </a:solidFill>
                <a:latin typeface="Calibri"/>
                <a:cs typeface="Calibri"/>
              </a:rPr>
              <a:t>COMMUNICATE THIS TO CLIENTS</a:t>
            </a:r>
            <a:endParaRPr lang="en-US" sz="2000" b="1" dirty="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242380"/>
            <a:ext cx="9164613" cy="615620"/>
          </a:xfrm>
          <a:prstGeom prst="rect">
            <a:avLst/>
          </a:prstGeom>
        </p:spPr>
      </p:pic>
    </p:spTree>
    <p:extLst>
      <p:ext uri="{BB962C8B-B14F-4D97-AF65-F5344CB8AC3E}">
        <p14:creationId xmlns:p14="http://schemas.microsoft.com/office/powerpoint/2010/main" val="4690822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031873"/>
          </a:xfrm>
          <a:prstGeom prst="rect">
            <a:avLst/>
          </a:prstGeom>
          <a:noFill/>
        </p:spPr>
        <p:txBody>
          <a:bodyPr wrap="square" rtlCol="0">
            <a:spAutoFit/>
          </a:bodyPr>
          <a:lstStyle/>
          <a:p>
            <a:r>
              <a:rPr lang="en-US" sz="4400" b="1" dirty="0" smtClean="0">
                <a:latin typeface="Calibri"/>
                <a:cs typeface="Calibri"/>
              </a:rPr>
              <a:t>RETENTION: </a:t>
            </a:r>
            <a:endParaRPr lang="en-US" sz="4400" dirty="0" smtClean="0">
              <a:latin typeface="Calibri"/>
              <a:cs typeface="Calibri"/>
            </a:endParaRPr>
          </a:p>
          <a:p>
            <a:r>
              <a:rPr lang="en-US" sz="2800" dirty="0">
                <a:latin typeface="Calibri"/>
                <a:cs typeface="Calibri"/>
              </a:rPr>
              <a:t> </a:t>
            </a:r>
          </a:p>
          <a:p>
            <a:r>
              <a:rPr lang="en-US" sz="4800" b="1" dirty="0">
                <a:solidFill>
                  <a:schemeClr val="tx1">
                    <a:lumMod val="50000"/>
                    <a:lumOff val="50000"/>
                  </a:schemeClr>
                </a:solidFill>
              </a:rPr>
              <a:t>What are you doing to say thank you</a:t>
            </a:r>
            <a:r>
              <a:rPr lang="en-US" sz="4800" b="1" dirty="0" smtClean="0">
                <a:solidFill>
                  <a:schemeClr val="tx1">
                    <a:lumMod val="50000"/>
                    <a:lumOff val="50000"/>
                  </a:schemeClr>
                </a:solidFill>
              </a:rPr>
              <a:t>?</a:t>
            </a:r>
          </a:p>
          <a:p>
            <a:r>
              <a:rPr lang="en-US" sz="4400" dirty="0" smtClean="0"/>
              <a:t> </a:t>
            </a:r>
          </a:p>
          <a:p>
            <a:pPr algn="ctr"/>
            <a:r>
              <a:rPr lang="en-US" sz="4400" dirty="0" smtClean="0">
                <a:solidFill>
                  <a:srgbClr val="C90D70"/>
                </a:solidFill>
                <a:latin typeface="American Typewriter"/>
                <a:cs typeface="American Typewriter"/>
              </a:rPr>
              <a:t>JUST BECAUSE</a:t>
            </a: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15150109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03869" y="1169729"/>
            <a:ext cx="8776810" cy="4647426"/>
          </a:xfrm>
          <a:prstGeom prst="rect">
            <a:avLst/>
          </a:prstGeom>
          <a:noFill/>
        </p:spPr>
        <p:txBody>
          <a:bodyPr wrap="square" rtlCol="0">
            <a:spAutoFit/>
          </a:bodyPr>
          <a:lstStyle/>
          <a:p>
            <a:r>
              <a:rPr lang="en-US" sz="4400" b="1" dirty="0" smtClean="0">
                <a:latin typeface="Calibri"/>
                <a:cs typeface="Calibri"/>
              </a:rPr>
              <a:t>RETENTION: </a:t>
            </a:r>
            <a:endParaRPr lang="en-US" sz="2800" dirty="0">
              <a:latin typeface="Calibri"/>
              <a:cs typeface="Calibri"/>
            </a:endParaRPr>
          </a:p>
          <a:p>
            <a:pPr marL="571500" indent="-571500">
              <a:buFont typeface="Arial"/>
              <a:buChar char="•"/>
            </a:pPr>
            <a:r>
              <a:rPr lang="en-US" sz="3600" dirty="0">
                <a:solidFill>
                  <a:schemeClr val="tx1">
                    <a:lumMod val="85000"/>
                    <a:lumOff val="15000"/>
                  </a:schemeClr>
                </a:solidFill>
                <a:latin typeface="Calibri"/>
                <a:cs typeface="Calibri"/>
              </a:rPr>
              <a:t>Elevate our service before the client requests it, </a:t>
            </a:r>
            <a:endParaRPr lang="en-US" sz="3600" dirty="0" smtClean="0">
              <a:solidFill>
                <a:schemeClr val="tx1">
                  <a:lumMod val="85000"/>
                  <a:lumOff val="15000"/>
                </a:schemeClr>
              </a:solidFill>
              <a:latin typeface="Calibri"/>
              <a:cs typeface="Calibri"/>
            </a:endParaRPr>
          </a:p>
          <a:p>
            <a:pPr marL="571500" indent="-571500">
              <a:buFont typeface="Arial"/>
              <a:buChar char="•"/>
            </a:pPr>
            <a:r>
              <a:rPr lang="en-US" sz="3600" dirty="0" smtClean="0">
                <a:solidFill>
                  <a:schemeClr val="tx1">
                    <a:lumMod val="85000"/>
                    <a:lumOff val="15000"/>
                  </a:schemeClr>
                </a:solidFill>
                <a:latin typeface="Calibri"/>
                <a:cs typeface="Calibri"/>
              </a:rPr>
              <a:t>be </a:t>
            </a:r>
            <a:r>
              <a:rPr lang="en-US" sz="3600" dirty="0">
                <a:solidFill>
                  <a:schemeClr val="tx1">
                    <a:lumMod val="85000"/>
                    <a:lumOff val="15000"/>
                  </a:schemeClr>
                </a:solidFill>
                <a:latin typeface="Calibri"/>
                <a:cs typeface="Calibri"/>
              </a:rPr>
              <a:t>proactive in educating clients about other trends in food, wellness, strength training, clothing, software, devices, </a:t>
            </a:r>
            <a:endParaRPr lang="en-US" sz="3600" dirty="0" smtClean="0">
              <a:solidFill>
                <a:schemeClr val="tx1">
                  <a:lumMod val="85000"/>
                  <a:lumOff val="15000"/>
                </a:schemeClr>
              </a:solidFill>
              <a:latin typeface="Calibri"/>
              <a:cs typeface="Calibri"/>
            </a:endParaRPr>
          </a:p>
          <a:p>
            <a:pPr marL="571500" indent="-571500">
              <a:buFont typeface="Arial"/>
              <a:buChar char="•"/>
            </a:pPr>
            <a:r>
              <a:rPr lang="en-US" sz="3600" dirty="0" smtClean="0">
                <a:solidFill>
                  <a:schemeClr val="tx1">
                    <a:lumMod val="85000"/>
                    <a:lumOff val="15000"/>
                  </a:schemeClr>
                </a:solidFill>
                <a:latin typeface="Calibri"/>
                <a:cs typeface="Calibri"/>
              </a:rPr>
              <a:t>BE THEIR </a:t>
            </a:r>
            <a:r>
              <a:rPr lang="en-US" sz="3600" dirty="0">
                <a:solidFill>
                  <a:schemeClr val="tx1">
                    <a:lumMod val="85000"/>
                    <a:lumOff val="15000"/>
                  </a:schemeClr>
                </a:solidFill>
                <a:latin typeface="Calibri"/>
                <a:cs typeface="Calibri"/>
              </a:rPr>
              <a:t>TRUSTED EXPERT RESOURCE, incentivize in silly ways</a:t>
            </a:r>
            <a:r>
              <a:rPr lang="en-US" sz="3600" dirty="0" smtClean="0">
                <a:solidFill>
                  <a:schemeClr val="tx1">
                    <a:lumMod val="85000"/>
                    <a:lumOff val="15000"/>
                  </a:schemeClr>
                </a:solidFill>
                <a:latin typeface="Calibri"/>
                <a:cs typeface="Calibri"/>
              </a:rPr>
              <a:t>…</a:t>
            </a:r>
            <a:endParaRPr lang="en-US" sz="3600" dirty="0">
              <a:solidFill>
                <a:schemeClr val="tx1">
                  <a:lumMod val="85000"/>
                  <a:lumOff val="15000"/>
                </a:schemeClr>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151501093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708981"/>
          </a:xfrm>
          <a:prstGeom prst="rect">
            <a:avLst/>
          </a:prstGeom>
          <a:noFill/>
        </p:spPr>
        <p:txBody>
          <a:bodyPr wrap="square" rtlCol="0">
            <a:spAutoFit/>
          </a:bodyPr>
          <a:lstStyle/>
          <a:p>
            <a:r>
              <a:rPr lang="en-US" sz="4400" b="1" dirty="0" smtClean="0">
                <a:latin typeface="Calibri"/>
                <a:cs typeface="Calibri"/>
              </a:rPr>
              <a:t>RETENTION: </a:t>
            </a:r>
            <a:endParaRPr lang="en-US" sz="2800" dirty="0">
              <a:latin typeface="Calibri"/>
              <a:cs typeface="Calibri"/>
            </a:endParaRPr>
          </a:p>
          <a:p>
            <a:pPr marL="457200" indent="-457200">
              <a:buFont typeface="Arial"/>
              <a:buChar char="•"/>
            </a:pPr>
            <a:r>
              <a:rPr lang="en-US" sz="3200" dirty="0"/>
              <a:t>Find room for clients as their lives/needs change… </a:t>
            </a:r>
            <a:endParaRPr lang="en-US" sz="3200" dirty="0" smtClean="0"/>
          </a:p>
          <a:p>
            <a:pPr marL="457200" indent="-457200">
              <a:buFont typeface="Arial"/>
              <a:buChar char="•"/>
            </a:pPr>
            <a:r>
              <a:rPr lang="en-US" sz="3200" dirty="0" smtClean="0"/>
              <a:t>they </a:t>
            </a:r>
            <a:r>
              <a:rPr lang="en-US" sz="3200" dirty="0"/>
              <a:t>need more of you… not less</a:t>
            </a:r>
            <a:r>
              <a:rPr lang="en-US" sz="3200" dirty="0" smtClean="0"/>
              <a:t>…</a:t>
            </a:r>
          </a:p>
          <a:p>
            <a:pPr marL="457200" indent="-457200">
              <a:buFont typeface="Arial"/>
              <a:buChar char="•"/>
            </a:pPr>
            <a:r>
              <a:rPr lang="en-US" sz="3200" dirty="0" smtClean="0"/>
              <a:t>BRANDING opportunity</a:t>
            </a:r>
            <a:r>
              <a:rPr lang="mr-IN" sz="3200" dirty="0" smtClean="0"/>
              <a:t>…</a:t>
            </a:r>
            <a:r>
              <a:rPr lang="en-US" sz="3200" dirty="0" smtClean="0"/>
              <a:t> small </a:t>
            </a:r>
            <a:r>
              <a:rPr lang="en-US" sz="3200" dirty="0"/>
              <a:t>group, couples training, one on one, frequency, complimentary services all allow you to stay with in your niche while delivering what they need…</a:t>
            </a: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28306731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154983"/>
          </a:xfrm>
          <a:prstGeom prst="rect">
            <a:avLst/>
          </a:prstGeom>
          <a:noFill/>
        </p:spPr>
        <p:txBody>
          <a:bodyPr wrap="square" rtlCol="0">
            <a:spAutoFit/>
          </a:bodyPr>
          <a:lstStyle/>
          <a:p>
            <a:r>
              <a:rPr lang="en-US" sz="4400" b="1" dirty="0" smtClean="0">
                <a:latin typeface="Calibri"/>
                <a:cs typeface="Calibri"/>
              </a:rPr>
              <a:t>RETENTION: SIDE NOTE!!!!</a:t>
            </a:r>
          </a:p>
          <a:p>
            <a:endParaRPr lang="en-US" sz="4400" b="1" dirty="0">
              <a:latin typeface="Calibri"/>
              <a:cs typeface="Calibri"/>
            </a:endParaRPr>
          </a:p>
          <a:p>
            <a:r>
              <a:rPr lang="en-US" sz="4400" dirty="0" smtClean="0">
                <a:latin typeface="Calibri"/>
                <a:cs typeface="Calibri"/>
              </a:rPr>
              <a:t>Studio owners / managers</a:t>
            </a:r>
            <a:r>
              <a:rPr lang="mr-IN" sz="4400" dirty="0" smtClean="0">
                <a:latin typeface="Calibri"/>
                <a:cs typeface="Calibri"/>
              </a:rPr>
              <a:t>…</a:t>
            </a:r>
            <a:r>
              <a:rPr lang="en-US" sz="4400" dirty="0" smtClean="0">
                <a:latin typeface="Calibri"/>
                <a:cs typeface="Calibri"/>
              </a:rPr>
              <a:t> what are you doing to communicate the evolution of offerings to your trainers on the floor with clients</a:t>
            </a:r>
            <a:endParaRPr lang="en-US" sz="2800" dirty="0">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28306731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374505" y="1164067"/>
            <a:ext cx="8601813" cy="4524315"/>
          </a:xfrm>
          <a:prstGeom prst="rect">
            <a:avLst/>
          </a:prstGeom>
          <a:noFill/>
        </p:spPr>
        <p:txBody>
          <a:bodyPr wrap="square" rtlCol="0">
            <a:spAutoFit/>
          </a:bodyPr>
          <a:lstStyle/>
          <a:p>
            <a:r>
              <a:rPr lang="en-US" sz="4400" b="1" dirty="0" smtClean="0">
                <a:latin typeface="Calibri"/>
                <a:cs typeface="Calibri"/>
              </a:rPr>
              <a:t>RETENTION: </a:t>
            </a:r>
          </a:p>
          <a:p>
            <a:endParaRPr lang="en-US" sz="2800" dirty="0">
              <a:latin typeface="Calibri"/>
              <a:cs typeface="Calibri"/>
            </a:endParaRPr>
          </a:p>
          <a:p>
            <a:r>
              <a:rPr lang="en-US" sz="3600" dirty="0" smtClean="0">
                <a:latin typeface="Calibri"/>
                <a:cs typeface="Calibri"/>
              </a:rPr>
              <a:t>Be consistent in your </a:t>
            </a:r>
            <a:r>
              <a:rPr lang="en-US" sz="3600" b="1" dirty="0" smtClean="0">
                <a:latin typeface="Calibri"/>
                <a:cs typeface="Calibri"/>
              </a:rPr>
              <a:t>attendance</a:t>
            </a:r>
          </a:p>
          <a:p>
            <a:r>
              <a:rPr lang="en-US" sz="3600" dirty="0" smtClean="0">
                <a:latin typeface="Calibri"/>
                <a:cs typeface="Calibri"/>
              </a:rPr>
              <a:t>Be consistent in your conversations</a:t>
            </a:r>
          </a:p>
          <a:p>
            <a:r>
              <a:rPr lang="en-US" sz="3600" dirty="0" smtClean="0">
                <a:latin typeface="Calibri"/>
                <a:cs typeface="Calibri"/>
              </a:rPr>
              <a:t>Be consistent in your follow through</a:t>
            </a:r>
          </a:p>
          <a:p>
            <a:r>
              <a:rPr lang="en-US" sz="3600" dirty="0" smtClean="0">
                <a:latin typeface="Calibri"/>
                <a:cs typeface="Calibri"/>
              </a:rPr>
              <a:t>Be consistent in your </a:t>
            </a:r>
            <a:r>
              <a:rPr lang="en-US" sz="3600" b="1" dirty="0" smtClean="0">
                <a:latin typeface="Calibri"/>
                <a:cs typeface="Calibri"/>
              </a:rPr>
              <a:t>start and end times</a:t>
            </a:r>
          </a:p>
          <a:p>
            <a:endParaRPr lang="en-US" sz="3600" dirty="0">
              <a:latin typeface="Calibri"/>
              <a:cs typeface="Calibri"/>
            </a:endParaRPr>
          </a:p>
          <a:p>
            <a:r>
              <a:rPr lang="en-US" sz="3600" dirty="0" smtClean="0">
                <a:latin typeface="Calibri"/>
                <a:cs typeface="Calibri"/>
              </a:rPr>
              <a:t>Years of asking</a:t>
            </a:r>
            <a:r>
              <a:rPr lang="mr-IN" sz="3600" dirty="0" smtClean="0">
                <a:latin typeface="Calibri"/>
                <a:cs typeface="Calibri"/>
              </a:rPr>
              <a:t>…</a:t>
            </a:r>
            <a:r>
              <a:rPr lang="en-US" sz="3600" dirty="0" smtClean="0">
                <a:latin typeface="Calibri"/>
                <a:cs typeface="Calibri"/>
              </a:rPr>
              <a:t> shocking answers</a:t>
            </a:r>
            <a:endParaRPr lang="en-US" sz="3600" dirty="0">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18871293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31317" y="917686"/>
            <a:ext cx="8489993" cy="5109091"/>
          </a:xfrm>
          <a:prstGeom prst="rect">
            <a:avLst/>
          </a:prstGeom>
        </p:spPr>
        <p:txBody>
          <a:bodyPr wrap="square">
            <a:spAutoFit/>
          </a:bodyPr>
          <a:lstStyle/>
          <a:p>
            <a:pPr algn="ctr"/>
            <a:r>
              <a:rPr lang="en-US" sz="16600" b="1" i="1" dirty="0" smtClean="0">
                <a:solidFill>
                  <a:srgbClr val="C90D70"/>
                </a:solidFill>
                <a:latin typeface="SignPainter-HouseScript"/>
                <a:ea typeface="Arial" charset="0"/>
                <a:cs typeface="SignPainter-HouseScript"/>
              </a:rPr>
              <a:t>Thank </a:t>
            </a:r>
            <a:r>
              <a:rPr lang="en-US" sz="16600" b="1" i="1" u="sng" dirty="0" smtClean="0">
                <a:solidFill>
                  <a:srgbClr val="C90D70"/>
                </a:solidFill>
                <a:latin typeface="SignPainter-HouseScript"/>
                <a:ea typeface="Arial" charset="0"/>
                <a:cs typeface="SignPainter-HouseScript"/>
              </a:rPr>
              <a:t>you</a:t>
            </a:r>
            <a:r>
              <a:rPr lang="en-US" sz="16600" b="1" i="1" dirty="0" smtClean="0">
                <a:solidFill>
                  <a:srgbClr val="C90D70"/>
                </a:solidFill>
                <a:latin typeface="SignPainter-HouseScript"/>
                <a:ea typeface="Arial" charset="0"/>
                <a:cs typeface="SignPainter-HouseScript"/>
              </a:rPr>
              <a:t>!</a:t>
            </a:r>
            <a:endParaRPr lang="en-US" sz="4400" b="1" i="1" dirty="0" smtClean="0">
              <a:solidFill>
                <a:srgbClr val="7F7F7F"/>
              </a:solidFill>
              <a:latin typeface="Arial" charset="0"/>
              <a:ea typeface="Arial" charset="0"/>
              <a:cs typeface="Arial" charset="0"/>
            </a:endParaRPr>
          </a:p>
          <a:p>
            <a:pPr algn="ctr"/>
            <a:endParaRPr lang="en-US" sz="3200" b="1" i="1" dirty="0" smtClean="0">
              <a:solidFill>
                <a:srgbClr val="7F7F7F"/>
              </a:solidFill>
              <a:latin typeface="Arial" charset="0"/>
              <a:ea typeface="Arial" charset="0"/>
              <a:cs typeface="Arial" charset="0"/>
            </a:endParaRPr>
          </a:p>
          <a:p>
            <a:pPr algn="ctr"/>
            <a:r>
              <a:rPr lang="en-US" sz="3200" b="1" i="1" dirty="0" smtClean="0">
                <a:solidFill>
                  <a:srgbClr val="7F7F7F"/>
                </a:solidFill>
                <a:latin typeface="Arial" charset="0"/>
                <a:ea typeface="Arial" charset="0"/>
                <a:cs typeface="Arial" charset="0"/>
              </a:rPr>
              <a:t>Chris Powell, Renee Hoppe</a:t>
            </a:r>
          </a:p>
          <a:p>
            <a:pPr algn="ctr"/>
            <a:r>
              <a:rPr lang="en-US" sz="3200" b="1" i="1" dirty="0" smtClean="0">
                <a:solidFill>
                  <a:srgbClr val="7F7F7F"/>
                </a:solidFill>
                <a:latin typeface="Arial" charset="0"/>
                <a:ea typeface="Arial" charset="0"/>
                <a:cs typeface="Arial" charset="0"/>
              </a:rPr>
              <a:t>NSCA</a:t>
            </a:r>
          </a:p>
          <a:p>
            <a:pPr algn="ctr"/>
            <a:r>
              <a:rPr lang="en-US" sz="3200" b="1" i="1" dirty="0" smtClean="0">
                <a:solidFill>
                  <a:srgbClr val="7F7F7F"/>
                </a:solidFill>
                <a:latin typeface="Arial" charset="0"/>
                <a:ea typeface="Arial" charset="0"/>
                <a:cs typeface="Arial" charset="0"/>
              </a:rPr>
              <a:t>SJJT Clients</a:t>
            </a:r>
          </a:p>
          <a:p>
            <a:pPr algn="ctr"/>
            <a:r>
              <a:rPr lang="en-US" sz="3200" b="1" i="1" dirty="0" smtClean="0">
                <a:solidFill>
                  <a:srgbClr val="7F7F7F"/>
                </a:solidFill>
                <a:latin typeface="Arial" charset="0"/>
                <a:ea typeface="Arial" charset="0"/>
                <a:cs typeface="Arial" charset="0"/>
              </a:rPr>
              <a:t>and You!</a:t>
            </a: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38554"/>
          </a:xfrm>
          <a:prstGeom prst="rect">
            <a:avLst/>
          </a:prstGeom>
          <a:noFill/>
        </p:spPr>
        <p:txBody>
          <a:bodyPr wrap="square" rtlCol="0">
            <a:spAutoFit/>
          </a:bodyPr>
          <a:lstStyle/>
          <a:p>
            <a:pPr algn="r"/>
            <a:r>
              <a:rPr lang="en-US" sz="1600" b="1" dirty="0" smtClean="0">
                <a:solidFill>
                  <a:srgbClr val="C90D70"/>
                </a:solidFill>
                <a:latin typeface="Calibri"/>
                <a:cs typeface="Calibri"/>
              </a:rPr>
              <a:t>info@seejakeandjanetrain.com</a:t>
            </a:r>
            <a:endParaRPr lang="en-US" sz="1600" b="1" dirty="0">
              <a:solidFill>
                <a:srgbClr val="C90D70"/>
              </a:solidFill>
              <a:latin typeface="Calibri"/>
              <a:cs typeface="Calibri"/>
            </a:endParaRPr>
          </a:p>
        </p:txBody>
      </p:sp>
      <p:pic>
        <p:nvPicPr>
          <p:cNvPr id="10" name="Picture 9"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0116"/>
            <a:ext cx="9144000" cy="687884"/>
          </a:xfrm>
          <a:prstGeom prst="rect">
            <a:avLst/>
          </a:prstGeom>
        </p:spPr>
      </p:pic>
    </p:spTree>
    <p:extLst>
      <p:ext uri="{BB962C8B-B14F-4D97-AF65-F5344CB8AC3E}">
        <p14:creationId xmlns:p14="http://schemas.microsoft.com/office/powerpoint/2010/main" val="37934288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5355313"/>
          </a:xfrm>
          <a:prstGeom prst="rect">
            <a:avLst/>
          </a:prstGeom>
          <a:noFill/>
        </p:spPr>
        <p:txBody>
          <a:bodyPr wrap="square" rtlCol="0">
            <a:spAutoFit/>
          </a:bodyPr>
          <a:lstStyle/>
          <a:p>
            <a:r>
              <a:rPr lang="en-US" sz="4400" b="1" dirty="0" smtClean="0">
                <a:latin typeface="Calibri"/>
                <a:cs typeface="Calibri"/>
              </a:rPr>
              <a:t>RETENTION: </a:t>
            </a:r>
            <a:endParaRPr lang="en-US" sz="2800" dirty="0">
              <a:latin typeface="Calibri"/>
              <a:cs typeface="Calibri"/>
            </a:endParaRPr>
          </a:p>
          <a:p>
            <a:endParaRPr lang="en-US" sz="2800" dirty="0" smtClean="0"/>
          </a:p>
          <a:p>
            <a:r>
              <a:rPr lang="en-US" sz="6000" b="1" dirty="0">
                <a:solidFill>
                  <a:srgbClr val="C90D70"/>
                </a:solidFill>
                <a:latin typeface="Calibri"/>
                <a:cs typeface="Calibri"/>
              </a:rPr>
              <a:t>WORKSHOP MOMENT</a:t>
            </a:r>
            <a:r>
              <a:rPr lang="en-US" sz="6000" b="1" dirty="0" smtClean="0">
                <a:solidFill>
                  <a:srgbClr val="C90D70"/>
                </a:solidFill>
                <a:latin typeface="Calibri"/>
                <a:cs typeface="Calibri"/>
              </a:rPr>
              <a:t>:</a:t>
            </a:r>
          </a:p>
          <a:p>
            <a:r>
              <a:rPr lang="en-US" sz="4800" b="1" dirty="0" smtClean="0">
                <a:solidFill>
                  <a:srgbClr val="C90D70"/>
                </a:solidFill>
                <a:latin typeface="Calibri"/>
                <a:cs typeface="Calibri"/>
              </a:rPr>
              <a:t>Share Shopping Experience</a:t>
            </a:r>
            <a:endParaRPr lang="en-US" sz="4800" b="1" dirty="0">
              <a:latin typeface="Calibri"/>
              <a:cs typeface="Calibri"/>
            </a:endParaRPr>
          </a:p>
          <a:p>
            <a:endParaRPr lang="en-US" sz="2800" dirty="0"/>
          </a:p>
          <a:p>
            <a:endParaRPr lang="en-US" sz="2800" dirty="0"/>
          </a:p>
          <a:p>
            <a:r>
              <a:rPr lang="en-US" sz="3600" b="1" dirty="0"/>
              <a:t>Does everyone see and feel the big picture on your team?</a:t>
            </a:r>
            <a:endParaRPr lang="en-US" sz="3600" dirty="0"/>
          </a:p>
          <a:p>
            <a:endParaRPr lang="en-US" sz="2800" dirty="0"/>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32294336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4" name="Rectangle 3"/>
          <p:cNvSpPr/>
          <p:nvPr/>
        </p:nvSpPr>
        <p:spPr>
          <a:xfrm>
            <a:off x="123499" y="4646165"/>
            <a:ext cx="8813251" cy="769441"/>
          </a:xfrm>
          <a:prstGeom prst="rect">
            <a:avLst/>
          </a:prstGeom>
        </p:spPr>
        <p:txBody>
          <a:bodyPr wrap="square">
            <a:spAutoFit/>
          </a:bodyPr>
          <a:lstStyle/>
          <a:p>
            <a:pPr algn="ctr"/>
            <a:r>
              <a:rPr lang="en-US" sz="4400" b="1" dirty="0" smtClean="0">
                <a:solidFill>
                  <a:srgbClr val="C90D70"/>
                </a:solidFill>
                <a:latin typeface="Calibri"/>
                <a:cs typeface="Calibri"/>
              </a:rPr>
              <a:t>REVENUE</a:t>
            </a:r>
            <a:r>
              <a:rPr lang="en-US" sz="4400" dirty="0" smtClean="0">
                <a:solidFill>
                  <a:srgbClr val="C90D70"/>
                </a:solidFill>
                <a:latin typeface="Calibri"/>
                <a:cs typeface="Calibri"/>
              </a:rPr>
              <a:t>, </a:t>
            </a:r>
            <a:r>
              <a:rPr lang="en-US" sz="4400" b="1" dirty="0" smtClean="0">
                <a:solidFill>
                  <a:srgbClr val="C90D70"/>
                </a:solidFill>
                <a:latin typeface="Calibri"/>
                <a:cs typeface="Calibri"/>
              </a:rPr>
              <a:t>RETENTION</a:t>
            </a:r>
            <a:r>
              <a:rPr lang="en-US" sz="4400" dirty="0" smtClean="0">
                <a:solidFill>
                  <a:srgbClr val="C90D70"/>
                </a:solidFill>
                <a:latin typeface="Calibri"/>
                <a:cs typeface="Calibri"/>
              </a:rPr>
              <a:t> </a:t>
            </a:r>
            <a:r>
              <a:rPr lang="en-US" dirty="0" smtClean="0">
                <a:solidFill>
                  <a:srgbClr val="C90D70"/>
                </a:solidFill>
                <a:latin typeface="Calibri"/>
                <a:cs typeface="Calibri"/>
              </a:rPr>
              <a:t>AND</a:t>
            </a:r>
            <a:r>
              <a:rPr lang="en-US" sz="4400" dirty="0" smtClean="0">
                <a:solidFill>
                  <a:srgbClr val="C90D70"/>
                </a:solidFill>
                <a:latin typeface="Calibri"/>
                <a:cs typeface="Calibri"/>
              </a:rPr>
              <a:t> </a:t>
            </a:r>
            <a:r>
              <a:rPr lang="en-US" sz="4400" b="1" dirty="0" smtClean="0">
                <a:solidFill>
                  <a:srgbClr val="C90D70"/>
                </a:solidFill>
                <a:latin typeface="Calibri"/>
                <a:cs typeface="Calibri"/>
              </a:rPr>
              <a:t>REFERRALS</a:t>
            </a:r>
            <a:endParaRPr lang="en-US" sz="2800" b="1" dirty="0">
              <a:solidFill>
                <a:srgbClr val="C90D70"/>
              </a:solidFill>
              <a:latin typeface="Calibri"/>
              <a:cs typeface="Calibri"/>
            </a:endParaRPr>
          </a:p>
        </p:txBody>
      </p:sp>
      <p:sp>
        <p:nvSpPr>
          <p:cNvPr id="3" name="Rectangle 2"/>
          <p:cNvSpPr/>
          <p:nvPr/>
        </p:nvSpPr>
        <p:spPr>
          <a:xfrm>
            <a:off x="522095" y="5760953"/>
            <a:ext cx="4388115" cy="369332"/>
          </a:xfrm>
          <a:prstGeom prst="rect">
            <a:avLst/>
          </a:prstGeom>
        </p:spPr>
        <p:txBody>
          <a:bodyPr wrap="none">
            <a:spAutoFit/>
          </a:bodyPr>
          <a:lstStyle/>
          <a:p>
            <a:r>
              <a:rPr lang="en-US" dirty="0"/>
              <a:t>http://</a:t>
            </a:r>
            <a:r>
              <a:rPr lang="en-US" dirty="0" err="1"/>
              <a:t>www.dictionary.com</a:t>
            </a:r>
            <a:r>
              <a:rPr lang="en-US" dirty="0"/>
              <a:t>/browse/referral</a:t>
            </a:r>
          </a:p>
        </p:txBody>
      </p:sp>
      <p:pic>
        <p:nvPicPr>
          <p:cNvPr id="7" name="Picture 6" descr="Screen Shot 2017-10-03 at 5.25.16 PM.png"/>
          <p:cNvPicPr>
            <a:picLocks noChangeAspect="1"/>
          </p:cNvPicPr>
          <p:nvPr/>
        </p:nvPicPr>
        <p:blipFill rotWithShape="1">
          <a:blip r:embed="rId4">
            <a:extLst>
              <a:ext uri="{28A0092B-C50C-407E-A947-70E740481C1C}">
                <a14:useLocalDpi xmlns:a14="http://schemas.microsoft.com/office/drawing/2010/main" val="0"/>
              </a:ext>
            </a:extLst>
          </a:blip>
          <a:srcRect l="2349" b="81514"/>
          <a:stretch/>
        </p:blipFill>
        <p:spPr>
          <a:xfrm>
            <a:off x="529150" y="1003300"/>
            <a:ext cx="8271950" cy="894466"/>
          </a:xfrm>
          <a:prstGeom prst="rect">
            <a:avLst/>
          </a:prstGeom>
        </p:spPr>
      </p:pic>
      <p:pic>
        <p:nvPicPr>
          <p:cNvPr id="9" name="Picture 8" descr="Screen Shot 2017-10-03 at 5.25.16 PM.png"/>
          <p:cNvPicPr>
            <a:picLocks noChangeAspect="1"/>
          </p:cNvPicPr>
          <p:nvPr/>
        </p:nvPicPr>
        <p:blipFill rotWithShape="1">
          <a:blip r:embed="rId4">
            <a:extLst>
              <a:ext uri="{28A0092B-C50C-407E-A947-70E740481C1C}">
                <a14:useLocalDpi xmlns:a14="http://schemas.microsoft.com/office/drawing/2010/main" val="0"/>
              </a:ext>
            </a:extLst>
          </a:blip>
          <a:srcRect t="59181" r="21011" b="5433"/>
          <a:stretch/>
        </p:blipFill>
        <p:spPr>
          <a:xfrm>
            <a:off x="330199" y="1897766"/>
            <a:ext cx="8308024" cy="2126070"/>
          </a:xfrm>
          <a:prstGeom prst="rect">
            <a:avLst/>
          </a:prstGeom>
        </p:spPr>
      </p:pic>
      <p:pic>
        <p:nvPicPr>
          <p:cNvPr id="10" name="Picture 9" descr="Screen Shot 2018-03-12 at 11.40.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4" y="6130285"/>
            <a:ext cx="9164613" cy="727715"/>
          </a:xfrm>
          <a:prstGeom prst="rect">
            <a:avLst/>
          </a:prstGeom>
        </p:spPr>
      </p:pic>
    </p:spTree>
    <p:extLst>
      <p:ext uri="{BB962C8B-B14F-4D97-AF65-F5344CB8AC3E}">
        <p14:creationId xmlns:p14="http://schemas.microsoft.com/office/powerpoint/2010/main" val="3511543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2" y="1164067"/>
            <a:ext cx="8113627" cy="4154983"/>
          </a:xfrm>
          <a:prstGeom prst="rect">
            <a:avLst/>
          </a:prstGeom>
          <a:noFill/>
        </p:spPr>
        <p:txBody>
          <a:bodyPr wrap="square" rtlCol="0">
            <a:spAutoFit/>
          </a:bodyPr>
          <a:lstStyle/>
          <a:p>
            <a:r>
              <a:rPr lang="en-US" sz="4400" b="1" dirty="0" smtClean="0">
                <a:latin typeface="Calibri"/>
                <a:cs typeface="Calibri"/>
              </a:rPr>
              <a:t>REFERRALS:</a:t>
            </a:r>
          </a:p>
          <a:p>
            <a:endParaRPr lang="en-US" sz="4400" b="1" dirty="0" smtClean="0">
              <a:latin typeface="Calibri"/>
              <a:cs typeface="Calibri"/>
            </a:endParaRPr>
          </a:p>
          <a:p>
            <a:r>
              <a:rPr lang="en-US" sz="4400" b="1" dirty="0" smtClean="0">
                <a:latin typeface="Calibri"/>
                <a:cs typeface="Calibri"/>
              </a:rPr>
              <a:t>Ideal leads not just any leads</a:t>
            </a:r>
          </a:p>
          <a:p>
            <a:pPr marL="571500" indent="-571500">
              <a:buFontTx/>
              <a:buChar char="-"/>
            </a:pPr>
            <a:r>
              <a:rPr lang="en-US" sz="4400" b="1" dirty="0" smtClean="0">
                <a:latin typeface="Calibri"/>
                <a:cs typeface="Calibri"/>
              </a:rPr>
              <a:t>Postcard story </a:t>
            </a:r>
            <a:r>
              <a:rPr lang="en-US" sz="2400" b="1" dirty="0" smtClean="0">
                <a:latin typeface="Calibri"/>
                <a:cs typeface="Calibri"/>
              </a:rPr>
              <a:t>(Dan)</a:t>
            </a:r>
          </a:p>
          <a:p>
            <a:pPr marL="571500" indent="-571500">
              <a:buFontTx/>
              <a:buChar char="-"/>
            </a:pPr>
            <a:r>
              <a:rPr lang="en-US" sz="4400" b="1" dirty="0" smtClean="0">
                <a:latin typeface="Calibri"/>
                <a:cs typeface="Calibri"/>
              </a:rPr>
              <a:t>Print Ad story </a:t>
            </a:r>
            <a:r>
              <a:rPr lang="en-US" sz="2400" b="1" dirty="0" smtClean="0">
                <a:latin typeface="Calibri"/>
                <a:cs typeface="Calibri"/>
              </a:rPr>
              <a:t>(</a:t>
            </a:r>
            <a:r>
              <a:rPr lang="en-US" sz="2400" b="1" dirty="0" err="1" smtClean="0">
                <a:latin typeface="Calibri"/>
                <a:cs typeface="Calibri"/>
              </a:rPr>
              <a:t>Carsten</a:t>
            </a:r>
            <a:r>
              <a:rPr lang="en-US" sz="2400" b="1" dirty="0" smtClean="0">
                <a:latin typeface="Calibri"/>
                <a:cs typeface="Calibri"/>
              </a:rPr>
              <a:t>)</a:t>
            </a:r>
          </a:p>
          <a:p>
            <a:endParaRPr lang="en-US" sz="4400" b="1" dirty="0">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307875973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2" y="1164067"/>
            <a:ext cx="8113627" cy="3600986"/>
          </a:xfrm>
          <a:prstGeom prst="rect">
            <a:avLst/>
          </a:prstGeom>
          <a:noFill/>
        </p:spPr>
        <p:txBody>
          <a:bodyPr wrap="square" rtlCol="0">
            <a:spAutoFit/>
          </a:bodyPr>
          <a:lstStyle/>
          <a:p>
            <a:r>
              <a:rPr lang="en-US" sz="4400" b="1" dirty="0" smtClean="0">
                <a:latin typeface="Calibri"/>
                <a:cs typeface="Calibri"/>
              </a:rPr>
              <a:t>REFERRALS:</a:t>
            </a:r>
          </a:p>
          <a:p>
            <a:endParaRPr lang="en-US" sz="6000" b="1" dirty="0" smtClean="0">
              <a:solidFill>
                <a:srgbClr val="C90D70"/>
              </a:solidFill>
              <a:latin typeface="Calibri"/>
              <a:cs typeface="Calibri"/>
            </a:endParaRPr>
          </a:p>
          <a:p>
            <a:r>
              <a:rPr lang="en-US" sz="6000" b="1" dirty="0" smtClean="0">
                <a:solidFill>
                  <a:srgbClr val="C90D70"/>
                </a:solidFill>
                <a:latin typeface="Calibri"/>
                <a:cs typeface="Calibri"/>
              </a:rPr>
              <a:t>WORKSHOP </a:t>
            </a:r>
            <a:r>
              <a:rPr lang="en-US" sz="6000" b="1" dirty="0">
                <a:solidFill>
                  <a:srgbClr val="C90D70"/>
                </a:solidFill>
                <a:latin typeface="Calibri"/>
                <a:cs typeface="Calibri"/>
              </a:rPr>
              <a:t>MOMENT</a:t>
            </a:r>
            <a:r>
              <a:rPr lang="en-US" sz="6000" b="1" dirty="0" smtClean="0">
                <a:solidFill>
                  <a:srgbClr val="C90D70"/>
                </a:solidFill>
                <a:latin typeface="Calibri"/>
                <a:cs typeface="Calibri"/>
              </a:rPr>
              <a:t>:</a:t>
            </a:r>
            <a:endParaRPr lang="en-US" sz="4400" b="1" dirty="0">
              <a:latin typeface="Calibri"/>
              <a:cs typeface="Calibri"/>
            </a:endParaRPr>
          </a:p>
          <a:p>
            <a:endParaRPr lang="en-US" sz="3200" dirty="0" smtClean="0">
              <a:latin typeface="Calibri"/>
              <a:cs typeface="Calibri"/>
            </a:endParaRPr>
          </a:p>
          <a:p>
            <a:r>
              <a:rPr lang="en-US" sz="3200" dirty="0" smtClean="0">
                <a:latin typeface="Calibri"/>
                <a:cs typeface="Calibri"/>
              </a:rPr>
              <a:t>Testimonials </a:t>
            </a:r>
            <a:r>
              <a:rPr lang="en-US" sz="3200" dirty="0">
                <a:latin typeface="Calibri"/>
                <a:cs typeface="Calibri"/>
              </a:rPr>
              <a:t>and Referrals course </a:t>
            </a:r>
            <a:r>
              <a:rPr lang="en-US" sz="3200" dirty="0" smtClean="0">
                <a:latin typeface="Calibri"/>
                <a:cs typeface="Calibri"/>
              </a:rPr>
              <a:t>excerpt (</a:t>
            </a:r>
            <a:r>
              <a:rPr lang="en-US" sz="3200" dirty="0">
                <a:latin typeface="Calibri"/>
                <a:cs typeface="Calibri"/>
              </a:rPr>
              <a:t>TAR</a:t>
            </a:r>
            <a:r>
              <a:rPr lang="en-US" sz="3200" dirty="0" smtClean="0">
                <a:latin typeface="Calibri"/>
                <a:cs typeface="Calibri"/>
              </a:rPr>
              <a:t>) </a:t>
            </a:r>
            <a:endParaRPr lang="en-US" sz="3200" dirty="0">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307875973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2" y="1164067"/>
            <a:ext cx="8113627" cy="4585870"/>
          </a:xfrm>
          <a:prstGeom prst="rect">
            <a:avLst/>
          </a:prstGeom>
          <a:noFill/>
        </p:spPr>
        <p:txBody>
          <a:bodyPr wrap="square" rtlCol="0">
            <a:spAutoFit/>
          </a:bodyPr>
          <a:lstStyle/>
          <a:p>
            <a:r>
              <a:rPr lang="en-US" sz="4400" b="1" dirty="0" smtClean="0">
                <a:latin typeface="Calibri"/>
                <a:cs typeface="Calibri"/>
              </a:rPr>
              <a:t>REFERRALS:    Leads Next Step</a:t>
            </a:r>
          </a:p>
          <a:p>
            <a:endParaRPr lang="en-US" sz="2400" b="1" dirty="0" smtClean="0">
              <a:latin typeface="Calibri"/>
              <a:cs typeface="Calibri"/>
            </a:endParaRPr>
          </a:p>
          <a:p>
            <a:pPr marL="342900" lvl="0" indent="-342900">
              <a:buFont typeface="Wingdings" charset="2"/>
              <a:buChar char="u"/>
            </a:pPr>
            <a:r>
              <a:rPr lang="en-US" sz="3200" b="1" u="sng" dirty="0">
                <a:solidFill>
                  <a:schemeClr val="tx1">
                    <a:lumMod val="75000"/>
                    <a:lumOff val="25000"/>
                  </a:schemeClr>
                </a:solidFill>
                <a:latin typeface="Calibri"/>
                <a:cs typeface="Calibri"/>
              </a:rPr>
              <a:t>Greet </a:t>
            </a:r>
            <a:r>
              <a:rPr lang="en-US" sz="3200" b="1" dirty="0">
                <a:solidFill>
                  <a:schemeClr val="tx1">
                    <a:lumMod val="75000"/>
                    <a:lumOff val="25000"/>
                  </a:schemeClr>
                </a:solidFill>
                <a:latin typeface="Calibri"/>
                <a:cs typeface="Calibri"/>
              </a:rPr>
              <a:t>with name and </a:t>
            </a:r>
            <a:r>
              <a:rPr lang="en-US" sz="3200" b="1" dirty="0" smtClean="0">
                <a:solidFill>
                  <a:schemeClr val="tx1">
                    <a:lumMod val="75000"/>
                    <a:lumOff val="25000"/>
                  </a:schemeClr>
                </a:solidFill>
                <a:latin typeface="Calibri"/>
                <a:cs typeface="Calibri"/>
              </a:rPr>
              <a:t>handshake (practice)</a:t>
            </a:r>
            <a:endParaRPr lang="en-US" sz="3200" dirty="0">
              <a:solidFill>
                <a:schemeClr val="tx1">
                  <a:lumMod val="75000"/>
                  <a:lumOff val="25000"/>
                </a:schemeClr>
              </a:solidFill>
              <a:latin typeface="Calibri"/>
              <a:cs typeface="Calibri"/>
            </a:endParaRPr>
          </a:p>
          <a:p>
            <a:pPr marL="342900" lvl="0" indent="-342900">
              <a:buFont typeface="Wingdings" charset="2"/>
              <a:buChar char="u"/>
            </a:pPr>
            <a:r>
              <a:rPr lang="en-US" sz="3200" b="1" u="sng" dirty="0">
                <a:solidFill>
                  <a:schemeClr val="tx1">
                    <a:lumMod val="75000"/>
                    <a:lumOff val="25000"/>
                  </a:schemeClr>
                </a:solidFill>
                <a:latin typeface="Calibri"/>
                <a:cs typeface="Calibri"/>
              </a:rPr>
              <a:t>Thank</a:t>
            </a:r>
            <a:r>
              <a:rPr lang="en-US" sz="3200" b="1" dirty="0">
                <a:solidFill>
                  <a:schemeClr val="tx1">
                    <a:lumMod val="75000"/>
                    <a:lumOff val="25000"/>
                  </a:schemeClr>
                </a:solidFill>
                <a:latin typeface="Calibri"/>
                <a:cs typeface="Calibri"/>
              </a:rPr>
              <a:t> them for interest</a:t>
            </a:r>
            <a:endParaRPr lang="en-US" sz="3200" dirty="0">
              <a:solidFill>
                <a:schemeClr val="tx1">
                  <a:lumMod val="75000"/>
                  <a:lumOff val="25000"/>
                </a:schemeClr>
              </a:solidFill>
              <a:latin typeface="Calibri"/>
              <a:cs typeface="Calibri"/>
            </a:endParaRPr>
          </a:p>
          <a:p>
            <a:pPr marL="342900" lvl="0" indent="-342900">
              <a:buFont typeface="Wingdings" charset="2"/>
              <a:buChar char="u"/>
            </a:pPr>
            <a:r>
              <a:rPr lang="en-US" sz="3200" b="1" dirty="0">
                <a:solidFill>
                  <a:schemeClr val="tx1">
                    <a:lumMod val="75000"/>
                    <a:lumOff val="25000"/>
                  </a:schemeClr>
                </a:solidFill>
                <a:latin typeface="Calibri"/>
                <a:cs typeface="Calibri"/>
              </a:rPr>
              <a:t>Express </a:t>
            </a:r>
            <a:r>
              <a:rPr lang="en-US" sz="3200" b="1" u="sng" dirty="0">
                <a:solidFill>
                  <a:schemeClr val="tx1">
                    <a:lumMod val="75000"/>
                    <a:lumOff val="25000"/>
                  </a:schemeClr>
                </a:solidFill>
                <a:latin typeface="Calibri"/>
                <a:cs typeface="Calibri"/>
              </a:rPr>
              <a:t>enthusiasm</a:t>
            </a:r>
            <a:r>
              <a:rPr lang="en-US" sz="3200" b="1" dirty="0">
                <a:solidFill>
                  <a:schemeClr val="tx1">
                    <a:lumMod val="75000"/>
                    <a:lumOff val="25000"/>
                  </a:schemeClr>
                </a:solidFill>
                <a:latin typeface="Calibri"/>
                <a:cs typeface="Calibri"/>
              </a:rPr>
              <a:t> and professionalism</a:t>
            </a:r>
            <a:endParaRPr lang="en-US" sz="3200" dirty="0">
              <a:solidFill>
                <a:schemeClr val="tx1">
                  <a:lumMod val="75000"/>
                  <a:lumOff val="25000"/>
                </a:schemeClr>
              </a:solidFill>
              <a:latin typeface="Calibri"/>
              <a:cs typeface="Calibri"/>
            </a:endParaRPr>
          </a:p>
          <a:p>
            <a:pPr marL="342900" lvl="0" indent="-342900">
              <a:buFont typeface="Wingdings" charset="2"/>
              <a:buChar char="u"/>
            </a:pPr>
            <a:r>
              <a:rPr lang="en-US" sz="3200" b="1" u="sng" dirty="0" smtClean="0">
                <a:solidFill>
                  <a:schemeClr val="tx1">
                    <a:lumMod val="75000"/>
                    <a:lumOff val="25000"/>
                  </a:schemeClr>
                </a:solidFill>
                <a:latin typeface="Calibri"/>
                <a:cs typeface="Calibri"/>
              </a:rPr>
              <a:t>LISTEN</a:t>
            </a:r>
            <a:endParaRPr lang="en-US" sz="3200" u="sng" dirty="0" smtClean="0">
              <a:solidFill>
                <a:schemeClr val="tx1">
                  <a:lumMod val="75000"/>
                  <a:lumOff val="25000"/>
                </a:schemeClr>
              </a:solidFill>
              <a:latin typeface="Calibri"/>
              <a:cs typeface="Calibri"/>
            </a:endParaRPr>
          </a:p>
          <a:p>
            <a:pPr marL="342900" lvl="0" indent="-342900">
              <a:buFont typeface="Wingdings" charset="2"/>
              <a:buChar char="u"/>
            </a:pPr>
            <a:r>
              <a:rPr lang="en-US" sz="3200" b="1" dirty="0" smtClean="0">
                <a:solidFill>
                  <a:schemeClr val="tx1">
                    <a:lumMod val="75000"/>
                    <a:lumOff val="25000"/>
                  </a:schemeClr>
                </a:solidFill>
                <a:latin typeface="Calibri"/>
                <a:cs typeface="Calibri"/>
              </a:rPr>
              <a:t>Clearly </a:t>
            </a:r>
            <a:r>
              <a:rPr lang="en-US" sz="3200" b="1" u="sng" dirty="0" smtClean="0">
                <a:solidFill>
                  <a:schemeClr val="tx1">
                    <a:lumMod val="75000"/>
                    <a:lumOff val="25000"/>
                  </a:schemeClr>
                </a:solidFill>
                <a:latin typeface="Calibri"/>
                <a:cs typeface="Calibri"/>
              </a:rPr>
              <a:t>take and move </a:t>
            </a:r>
            <a:r>
              <a:rPr lang="en-US" sz="3200" b="1" u="sng" dirty="0">
                <a:solidFill>
                  <a:schemeClr val="tx1">
                    <a:lumMod val="75000"/>
                    <a:lumOff val="25000"/>
                  </a:schemeClr>
                </a:solidFill>
                <a:latin typeface="Calibri"/>
                <a:cs typeface="Calibri"/>
              </a:rPr>
              <a:t>the ball</a:t>
            </a:r>
            <a:r>
              <a:rPr lang="en-US" sz="3200" b="1" dirty="0">
                <a:solidFill>
                  <a:schemeClr val="tx1">
                    <a:lumMod val="75000"/>
                    <a:lumOff val="25000"/>
                  </a:schemeClr>
                </a:solidFill>
                <a:latin typeface="Calibri"/>
                <a:cs typeface="Calibri"/>
              </a:rPr>
              <a:t> forward with explicit options / directions / expectations</a:t>
            </a:r>
            <a:endParaRPr lang="en-US" sz="3200" dirty="0">
              <a:solidFill>
                <a:schemeClr val="tx1">
                  <a:lumMod val="75000"/>
                  <a:lumOff val="25000"/>
                </a:schemeClr>
              </a:solidFill>
              <a:latin typeface="Calibri"/>
              <a:cs typeface="Calibri"/>
            </a:endParaRPr>
          </a:p>
          <a:p>
            <a:pPr marL="342900" lvl="0" indent="-342900">
              <a:buFont typeface="Wingdings" charset="2"/>
              <a:buChar char="u"/>
            </a:pPr>
            <a:r>
              <a:rPr lang="en-US" sz="3200" b="1" u="sng" dirty="0">
                <a:solidFill>
                  <a:schemeClr val="tx1">
                    <a:lumMod val="75000"/>
                    <a:lumOff val="25000"/>
                  </a:schemeClr>
                </a:solidFill>
                <a:latin typeface="Calibri"/>
                <a:cs typeface="Calibri"/>
              </a:rPr>
              <a:t>Confirm</a:t>
            </a:r>
            <a:r>
              <a:rPr lang="en-US" sz="3200" b="1" dirty="0">
                <a:solidFill>
                  <a:schemeClr val="tx1">
                    <a:lumMod val="75000"/>
                    <a:lumOff val="25000"/>
                  </a:schemeClr>
                </a:solidFill>
                <a:latin typeface="Calibri"/>
                <a:cs typeface="Calibri"/>
              </a:rPr>
              <a:t> next steps</a:t>
            </a:r>
            <a:endParaRPr lang="en-US" sz="3200" dirty="0">
              <a:solidFill>
                <a:schemeClr val="tx1">
                  <a:lumMod val="75000"/>
                  <a:lumOff val="25000"/>
                </a:schemeClr>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25477765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383129" y="892958"/>
            <a:ext cx="8113628" cy="5139870"/>
          </a:xfrm>
          <a:prstGeom prst="rect">
            <a:avLst/>
          </a:prstGeom>
          <a:noFill/>
        </p:spPr>
        <p:txBody>
          <a:bodyPr wrap="square" rtlCol="0">
            <a:spAutoFit/>
          </a:bodyPr>
          <a:lstStyle/>
          <a:p>
            <a:r>
              <a:rPr lang="en-US" sz="4400" b="1" dirty="0" smtClean="0">
                <a:latin typeface="Calibri"/>
                <a:cs typeface="Calibri"/>
              </a:rPr>
              <a:t>REFERRALS: </a:t>
            </a:r>
          </a:p>
          <a:p>
            <a:r>
              <a:rPr lang="en-US" sz="4400" b="1" dirty="0" smtClean="0">
                <a:latin typeface="Calibri"/>
                <a:cs typeface="Calibri"/>
              </a:rPr>
              <a:t>Leads Next Step</a:t>
            </a:r>
          </a:p>
          <a:p>
            <a:r>
              <a:rPr lang="en-US" sz="1600" dirty="0"/>
              <a:t>Hi </a:t>
            </a:r>
            <a:r>
              <a:rPr lang="en-US" sz="1600" dirty="0" smtClean="0"/>
              <a:t>Jen!</a:t>
            </a:r>
            <a:endParaRPr lang="en-US" sz="1600" dirty="0"/>
          </a:p>
          <a:p>
            <a:r>
              <a:rPr lang="en-US" sz="1600" dirty="0"/>
              <a:t>Thank you for your recent inquiry about our facility.</a:t>
            </a:r>
          </a:p>
          <a:p>
            <a:r>
              <a:rPr lang="en-US" sz="1600" dirty="0" smtClean="0"/>
              <a:t>We </a:t>
            </a:r>
            <a:r>
              <a:rPr lang="en-US" sz="1600" dirty="0"/>
              <a:t>are very excited that you're interested in visiting our studio! Our staff can't wait to help you achieve and exceed all of your personal fitness goals! </a:t>
            </a:r>
          </a:p>
          <a:p>
            <a:r>
              <a:rPr lang="en-US" sz="1600" dirty="0"/>
              <a:t> </a:t>
            </a:r>
          </a:p>
          <a:p>
            <a:r>
              <a:rPr lang="en-US" sz="1600" dirty="0"/>
              <a:t>Give us a call to schedule your free day pass. In addition, if you call today we'll include a free personal consultation which involves taking your body composition measurements, discussing your fitness goals, and helping to outline your path to success! </a:t>
            </a:r>
          </a:p>
          <a:p>
            <a:r>
              <a:rPr lang="en-US" sz="1600" dirty="0"/>
              <a:t>The secret to moving forward is </a:t>
            </a:r>
            <a:r>
              <a:rPr lang="en-US" sz="1600" b="1" dirty="0"/>
              <a:t>getting started</a:t>
            </a:r>
            <a:r>
              <a:rPr lang="en-US" sz="1600" dirty="0"/>
              <a:t>, so don't wait to schedule your first training session, call us today.</a:t>
            </a:r>
          </a:p>
          <a:p>
            <a:r>
              <a:rPr lang="en-US" sz="1600" strike="sngStrike" dirty="0"/>
              <a:t> </a:t>
            </a:r>
          </a:p>
          <a:p>
            <a:r>
              <a:rPr lang="en-US" sz="1600" dirty="0"/>
              <a:t>Please reach out to either </a:t>
            </a:r>
            <a:r>
              <a:rPr lang="en-US" sz="1600" dirty="0" smtClean="0"/>
              <a:t>Brad at </a:t>
            </a:r>
            <a:r>
              <a:rPr lang="en-US" sz="1600" b="1" dirty="0"/>
              <a:t>847-217-5979</a:t>
            </a:r>
            <a:r>
              <a:rPr lang="en-US" sz="1600" dirty="0"/>
              <a:t> or </a:t>
            </a:r>
            <a:r>
              <a:rPr lang="en-US" sz="1600" dirty="0" smtClean="0"/>
              <a:t>Jose at </a:t>
            </a:r>
            <a:r>
              <a:rPr lang="en-US" sz="1600" b="1" dirty="0"/>
              <a:t>847-917-4849 </a:t>
            </a:r>
            <a:r>
              <a:rPr lang="en-US" sz="1600" dirty="0"/>
              <a:t>to schedule your appointment.</a:t>
            </a:r>
          </a:p>
          <a:p>
            <a:r>
              <a:rPr lang="en-US" sz="1600" dirty="0"/>
              <a:t>We look forward to hearing from you</a:t>
            </a:r>
            <a:r>
              <a:rPr lang="en-US" sz="1600" dirty="0" smtClean="0"/>
              <a:t>!</a:t>
            </a:r>
            <a:endParaRPr lang="en-US" sz="1600" dirty="0"/>
          </a:p>
          <a:p>
            <a:r>
              <a:rPr lang="en-US" sz="1600" dirty="0"/>
              <a:t>Sincerely, </a:t>
            </a:r>
            <a:r>
              <a:rPr lang="en-US" sz="1600" dirty="0" smtClean="0"/>
              <a:t>Margaret</a:t>
            </a:r>
            <a:endParaRPr lang="en-US" sz="1600" dirty="0"/>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127179223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383129" y="892958"/>
            <a:ext cx="8113628" cy="5139870"/>
          </a:xfrm>
          <a:prstGeom prst="rect">
            <a:avLst/>
          </a:prstGeom>
          <a:noFill/>
        </p:spPr>
        <p:txBody>
          <a:bodyPr wrap="square" rtlCol="0">
            <a:spAutoFit/>
          </a:bodyPr>
          <a:lstStyle/>
          <a:p>
            <a:r>
              <a:rPr lang="en-US" sz="4400" b="1" dirty="0" smtClean="0">
                <a:latin typeface="Calibri"/>
                <a:cs typeface="Calibri"/>
              </a:rPr>
              <a:t>REFERRALS: </a:t>
            </a:r>
          </a:p>
          <a:p>
            <a:r>
              <a:rPr lang="en-US" sz="4400" b="1" dirty="0" smtClean="0">
                <a:latin typeface="Calibri"/>
                <a:cs typeface="Calibri"/>
              </a:rPr>
              <a:t>Leads Next Step</a:t>
            </a:r>
          </a:p>
          <a:p>
            <a:r>
              <a:rPr lang="en-US" sz="1600" dirty="0"/>
              <a:t>Hi </a:t>
            </a:r>
            <a:r>
              <a:rPr lang="en-US" sz="1600" dirty="0" smtClean="0"/>
              <a:t>Jen!</a:t>
            </a:r>
            <a:endParaRPr lang="en-US" sz="1600" dirty="0"/>
          </a:p>
          <a:p>
            <a:r>
              <a:rPr lang="en-US" sz="1600" dirty="0"/>
              <a:t>Thank you for your recent inquiry about our facility.</a:t>
            </a:r>
          </a:p>
          <a:p>
            <a:r>
              <a:rPr lang="en-US" sz="1600" dirty="0"/>
              <a:t> </a:t>
            </a:r>
            <a:r>
              <a:rPr lang="en-US" sz="1600" dirty="0" smtClean="0"/>
              <a:t>We </a:t>
            </a:r>
            <a:r>
              <a:rPr lang="en-US" sz="1600" dirty="0"/>
              <a:t>are very excited that you're interested in visiting our studio! </a:t>
            </a:r>
            <a:r>
              <a:rPr lang="en-US" sz="1600" strike="sngStrike" dirty="0"/>
              <a:t>Our staff can't wait to help you achieve and exceed all of your personal fitness goals! </a:t>
            </a:r>
          </a:p>
          <a:p>
            <a:r>
              <a:rPr lang="en-US" sz="1600" dirty="0"/>
              <a:t> </a:t>
            </a:r>
          </a:p>
          <a:p>
            <a:r>
              <a:rPr lang="en-US" sz="1600" strike="sngStrike" dirty="0"/>
              <a:t>Give us a call to schedule your free day pass. In addition</a:t>
            </a:r>
            <a:r>
              <a:rPr lang="en-US" sz="1600" dirty="0"/>
              <a:t>, </a:t>
            </a:r>
            <a:r>
              <a:rPr lang="en-US" sz="1600" strike="sngStrike" dirty="0"/>
              <a:t>if you call today we'll include a free personal consultation which involves taking your body composition measurements, discussing your fitness goals, and helping to outline your path to success! </a:t>
            </a:r>
          </a:p>
          <a:p>
            <a:r>
              <a:rPr lang="en-US" sz="1600" strike="sngStrike" dirty="0"/>
              <a:t>The secret to moving forward is </a:t>
            </a:r>
            <a:r>
              <a:rPr lang="en-US" sz="1600" b="1" strike="sngStrike" dirty="0"/>
              <a:t>getting started</a:t>
            </a:r>
            <a:r>
              <a:rPr lang="en-US" sz="1600" strike="sngStrike" dirty="0"/>
              <a:t>, so don't wait to schedule your first training session, call us today.</a:t>
            </a:r>
          </a:p>
          <a:p>
            <a:r>
              <a:rPr lang="en-US" sz="1600" strike="sngStrike" dirty="0"/>
              <a:t> </a:t>
            </a:r>
          </a:p>
          <a:p>
            <a:r>
              <a:rPr lang="en-US" sz="1600" strike="sngStrike" dirty="0"/>
              <a:t>Please reach out to either </a:t>
            </a:r>
            <a:r>
              <a:rPr lang="en-US" sz="1600" strike="sngStrike" dirty="0" smtClean="0"/>
              <a:t>Brad at </a:t>
            </a:r>
            <a:r>
              <a:rPr lang="en-US" sz="1600" b="1" strike="sngStrike" dirty="0"/>
              <a:t>847-217-5979</a:t>
            </a:r>
            <a:r>
              <a:rPr lang="en-US" sz="1600" strike="sngStrike" dirty="0"/>
              <a:t> or </a:t>
            </a:r>
            <a:r>
              <a:rPr lang="en-US" sz="1600" strike="sngStrike" dirty="0" smtClean="0"/>
              <a:t>Jose at </a:t>
            </a:r>
            <a:r>
              <a:rPr lang="en-US" sz="1600" b="1" strike="sngStrike" dirty="0"/>
              <a:t>847-917-4849 </a:t>
            </a:r>
            <a:r>
              <a:rPr lang="en-US" sz="1600" strike="sngStrike" dirty="0"/>
              <a:t>to schedule your appointment.</a:t>
            </a:r>
          </a:p>
          <a:p>
            <a:r>
              <a:rPr lang="en-US" sz="1600" dirty="0"/>
              <a:t>We look forward to hearing from you</a:t>
            </a:r>
            <a:r>
              <a:rPr lang="en-US" sz="1600" dirty="0" smtClean="0"/>
              <a:t>!</a:t>
            </a:r>
            <a:endParaRPr lang="en-US" sz="1600" dirty="0"/>
          </a:p>
          <a:p>
            <a:r>
              <a:rPr lang="en-US" sz="1600" dirty="0"/>
              <a:t>Sincerely, </a:t>
            </a:r>
            <a:r>
              <a:rPr lang="en-US" sz="1600" dirty="0" smtClean="0"/>
              <a:t>Margaret</a:t>
            </a:r>
            <a:endParaRPr lang="en-US" sz="1600" dirty="0"/>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17134541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0" y="719108"/>
            <a:ext cx="8989976" cy="5324536"/>
          </a:xfrm>
          <a:prstGeom prst="rect">
            <a:avLst/>
          </a:prstGeom>
          <a:noFill/>
        </p:spPr>
        <p:txBody>
          <a:bodyPr wrap="square" rtlCol="0">
            <a:spAutoFit/>
          </a:bodyPr>
          <a:lstStyle/>
          <a:p>
            <a:r>
              <a:rPr lang="en-US" sz="4400" b="1" dirty="0" smtClean="0">
                <a:latin typeface="Calibri"/>
                <a:cs typeface="Calibri"/>
              </a:rPr>
              <a:t>REFERRALS:  </a:t>
            </a:r>
            <a:r>
              <a:rPr lang="en-US" sz="4400" b="1" dirty="0">
                <a:solidFill>
                  <a:srgbClr val="C90D70"/>
                </a:solidFill>
                <a:latin typeface="Calibri"/>
                <a:cs typeface="Calibri"/>
              </a:rPr>
              <a:t>C</a:t>
            </a:r>
            <a:r>
              <a:rPr lang="en-US" sz="4400" b="1" dirty="0" smtClean="0">
                <a:solidFill>
                  <a:srgbClr val="C90D70"/>
                </a:solidFill>
                <a:latin typeface="Calibri"/>
                <a:cs typeface="Calibri"/>
              </a:rPr>
              <a:t> to A+</a:t>
            </a:r>
          </a:p>
          <a:p>
            <a:r>
              <a:rPr lang="en-US" sz="4400" b="1" dirty="0" smtClean="0">
                <a:latin typeface="Calibri"/>
                <a:cs typeface="Calibri"/>
              </a:rPr>
              <a:t>Leads Next Step</a:t>
            </a:r>
          </a:p>
          <a:p>
            <a:r>
              <a:rPr lang="en-US" dirty="0">
                <a:solidFill>
                  <a:srgbClr val="C90D70"/>
                </a:solidFill>
                <a:latin typeface="Calibri"/>
                <a:cs typeface="Calibri"/>
              </a:rPr>
              <a:t>Thank you very much for your inquiry, </a:t>
            </a:r>
            <a:r>
              <a:rPr lang="en-US" dirty="0" smtClean="0">
                <a:solidFill>
                  <a:srgbClr val="C90D70"/>
                </a:solidFill>
                <a:latin typeface="Calibri"/>
                <a:cs typeface="Calibri"/>
              </a:rPr>
              <a:t>Jen</a:t>
            </a:r>
            <a:r>
              <a:rPr lang="en-US" dirty="0">
                <a:solidFill>
                  <a:srgbClr val="C90D70"/>
                </a:solidFill>
                <a:latin typeface="Calibri"/>
                <a:cs typeface="Calibri"/>
              </a:rPr>
              <a:t>. We would be delighted to help you reduce your stress and lose a few pounds as requested. Right now there is availability for an initial Assessment on </a:t>
            </a:r>
          </a:p>
          <a:p>
            <a:pPr marL="285750" lvl="0" indent="-285750">
              <a:buFont typeface="Arial"/>
              <a:buChar char="•"/>
            </a:pPr>
            <a:r>
              <a:rPr lang="en-US" dirty="0">
                <a:solidFill>
                  <a:srgbClr val="C90D70"/>
                </a:solidFill>
                <a:latin typeface="Calibri"/>
                <a:cs typeface="Calibri"/>
              </a:rPr>
              <a:t>Monday, October 2</a:t>
            </a:r>
            <a:r>
              <a:rPr lang="en-US" baseline="30000" dirty="0">
                <a:solidFill>
                  <a:srgbClr val="C90D70"/>
                </a:solidFill>
                <a:latin typeface="Calibri"/>
                <a:cs typeface="Calibri"/>
              </a:rPr>
              <a:t>nd</a:t>
            </a:r>
            <a:r>
              <a:rPr lang="en-US" dirty="0">
                <a:solidFill>
                  <a:srgbClr val="C90D70"/>
                </a:solidFill>
                <a:latin typeface="Calibri"/>
                <a:cs typeface="Calibri"/>
              </a:rPr>
              <a:t> at 10am</a:t>
            </a:r>
          </a:p>
          <a:p>
            <a:pPr marL="285750" lvl="0" indent="-285750">
              <a:buFont typeface="Arial"/>
              <a:buChar char="•"/>
            </a:pPr>
            <a:r>
              <a:rPr lang="en-US" dirty="0">
                <a:solidFill>
                  <a:srgbClr val="C90D70"/>
                </a:solidFill>
                <a:latin typeface="Calibri"/>
                <a:cs typeface="Calibri"/>
              </a:rPr>
              <a:t>Monday, October 2</a:t>
            </a:r>
            <a:r>
              <a:rPr lang="en-US" baseline="30000" dirty="0">
                <a:solidFill>
                  <a:srgbClr val="C90D70"/>
                </a:solidFill>
                <a:latin typeface="Calibri"/>
                <a:cs typeface="Calibri"/>
              </a:rPr>
              <a:t>nd</a:t>
            </a:r>
            <a:r>
              <a:rPr lang="en-US" dirty="0">
                <a:solidFill>
                  <a:srgbClr val="C90D70"/>
                </a:solidFill>
                <a:latin typeface="Calibri"/>
                <a:cs typeface="Calibri"/>
              </a:rPr>
              <a:t> at 12noon</a:t>
            </a:r>
          </a:p>
          <a:p>
            <a:pPr marL="285750" lvl="0" indent="-285750">
              <a:buFont typeface="Arial"/>
              <a:buChar char="•"/>
            </a:pPr>
            <a:r>
              <a:rPr lang="en-US" dirty="0">
                <a:solidFill>
                  <a:srgbClr val="C90D70"/>
                </a:solidFill>
                <a:latin typeface="Calibri"/>
                <a:cs typeface="Calibri"/>
              </a:rPr>
              <a:t>Wednesday, October 4</a:t>
            </a:r>
            <a:r>
              <a:rPr lang="en-US" baseline="30000" dirty="0">
                <a:solidFill>
                  <a:srgbClr val="C90D70"/>
                </a:solidFill>
                <a:latin typeface="Calibri"/>
                <a:cs typeface="Calibri"/>
              </a:rPr>
              <a:t>th</a:t>
            </a:r>
            <a:r>
              <a:rPr lang="en-US" dirty="0">
                <a:solidFill>
                  <a:srgbClr val="C90D70"/>
                </a:solidFill>
                <a:latin typeface="Calibri"/>
                <a:cs typeface="Calibri"/>
              </a:rPr>
              <a:t> at 2:15pm</a:t>
            </a:r>
          </a:p>
          <a:p>
            <a:pPr marL="285750" lvl="0" indent="-285750">
              <a:buFont typeface="Arial"/>
              <a:buChar char="•"/>
            </a:pPr>
            <a:r>
              <a:rPr lang="en-US" dirty="0">
                <a:solidFill>
                  <a:srgbClr val="C90D70"/>
                </a:solidFill>
                <a:latin typeface="Calibri"/>
                <a:cs typeface="Calibri"/>
              </a:rPr>
              <a:t>Wednesday, October 4</a:t>
            </a:r>
            <a:r>
              <a:rPr lang="en-US" baseline="30000" dirty="0">
                <a:solidFill>
                  <a:srgbClr val="C90D70"/>
                </a:solidFill>
                <a:latin typeface="Calibri"/>
                <a:cs typeface="Calibri"/>
              </a:rPr>
              <a:t>th</a:t>
            </a:r>
            <a:r>
              <a:rPr lang="en-US" dirty="0">
                <a:solidFill>
                  <a:srgbClr val="C90D70"/>
                </a:solidFill>
                <a:latin typeface="Calibri"/>
                <a:cs typeface="Calibri"/>
              </a:rPr>
              <a:t> at 6pm</a:t>
            </a:r>
          </a:p>
          <a:p>
            <a:r>
              <a:rPr lang="en-US" dirty="0">
                <a:solidFill>
                  <a:srgbClr val="C90D70"/>
                </a:solidFill>
                <a:latin typeface="Calibri"/>
                <a:cs typeface="Calibri"/>
              </a:rPr>
              <a:t> </a:t>
            </a:r>
          </a:p>
          <a:p>
            <a:r>
              <a:rPr lang="en-US" dirty="0">
                <a:solidFill>
                  <a:srgbClr val="C90D70"/>
                </a:solidFill>
                <a:latin typeface="Calibri"/>
                <a:cs typeface="Calibri"/>
              </a:rPr>
              <a:t>At the Assessment we learn where you’ve been, where you are and where you would like to be as well as decide the best plan for your success, log all baseline measurements and clarify any questions from your Medical History and Activity Form. </a:t>
            </a:r>
          </a:p>
          <a:p>
            <a:r>
              <a:rPr lang="en-US" b="1" dirty="0">
                <a:solidFill>
                  <a:srgbClr val="C90D70"/>
                </a:solidFill>
                <a:latin typeface="Calibri"/>
                <a:cs typeface="Calibri"/>
              </a:rPr>
              <a:t>Please confirm which day and time is best for you. </a:t>
            </a:r>
            <a:endParaRPr lang="en-US" dirty="0">
              <a:solidFill>
                <a:srgbClr val="C90D70"/>
              </a:solidFill>
              <a:latin typeface="Calibri"/>
              <a:cs typeface="Calibri"/>
            </a:endParaRPr>
          </a:p>
          <a:p>
            <a:r>
              <a:rPr lang="en-US" dirty="0">
                <a:solidFill>
                  <a:srgbClr val="C90D70"/>
                </a:solidFill>
                <a:latin typeface="Calibri"/>
                <a:cs typeface="Calibri"/>
              </a:rPr>
              <a:t> </a:t>
            </a:r>
          </a:p>
          <a:p>
            <a:r>
              <a:rPr lang="en-US" dirty="0">
                <a:solidFill>
                  <a:srgbClr val="C90D70"/>
                </a:solidFill>
                <a:latin typeface="Calibri"/>
                <a:cs typeface="Calibri"/>
              </a:rPr>
              <a:t>Kind Regards</a:t>
            </a:r>
            <a:r>
              <a:rPr lang="en-US" dirty="0" smtClean="0">
                <a:solidFill>
                  <a:srgbClr val="C90D70"/>
                </a:solidFill>
                <a:latin typeface="Calibri"/>
                <a:cs typeface="Calibri"/>
              </a:rPr>
              <a:t>, Margaret</a:t>
            </a:r>
            <a:endParaRPr lang="en-US" dirty="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248804012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378514" cy="4955203"/>
          </a:xfrm>
          <a:prstGeom prst="rect">
            <a:avLst/>
          </a:prstGeom>
          <a:noFill/>
        </p:spPr>
        <p:txBody>
          <a:bodyPr wrap="square" rtlCol="0">
            <a:spAutoFit/>
          </a:bodyPr>
          <a:lstStyle/>
          <a:p>
            <a:r>
              <a:rPr lang="en-US" sz="4400" b="1" dirty="0" smtClean="0">
                <a:latin typeface="Calibri"/>
                <a:cs typeface="Calibri"/>
              </a:rPr>
              <a:t>REFERRALS:  </a:t>
            </a:r>
            <a:r>
              <a:rPr lang="en-US" sz="4400" b="1" dirty="0">
                <a:solidFill>
                  <a:srgbClr val="C90D70"/>
                </a:solidFill>
                <a:latin typeface="Calibri"/>
                <a:cs typeface="Calibri"/>
              </a:rPr>
              <a:t>C</a:t>
            </a:r>
            <a:r>
              <a:rPr lang="en-US" sz="4400" b="1" dirty="0" smtClean="0">
                <a:solidFill>
                  <a:srgbClr val="C90D70"/>
                </a:solidFill>
                <a:latin typeface="Calibri"/>
                <a:cs typeface="Calibri"/>
              </a:rPr>
              <a:t> to A+</a:t>
            </a:r>
          </a:p>
          <a:p>
            <a:r>
              <a:rPr lang="en-US" sz="4400" b="1" dirty="0" smtClean="0">
                <a:latin typeface="Calibri"/>
                <a:cs typeface="Calibri"/>
              </a:rPr>
              <a:t>Leads Next Step</a:t>
            </a:r>
          </a:p>
          <a:p>
            <a:endParaRPr lang="en-US" sz="1600" dirty="0" smtClean="0"/>
          </a:p>
          <a:p>
            <a:r>
              <a:rPr lang="en-US" sz="2000" dirty="0" smtClean="0">
                <a:solidFill>
                  <a:srgbClr val="C90D70"/>
                </a:solidFill>
              </a:rPr>
              <a:t>We’d </a:t>
            </a:r>
            <a:r>
              <a:rPr lang="en-US" sz="2000" dirty="0">
                <a:solidFill>
                  <a:srgbClr val="C90D70"/>
                </a:solidFill>
              </a:rPr>
              <a:t>be delighted train </a:t>
            </a:r>
            <a:r>
              <a:rPr lang="en-US" sz="2000" dirty="0" smtClean="0">
                <a:solidFill>
                  <a:srgbClr val="C90D70"/>
                </a:solidFill>
              </a:rPr>
              <a:t>you, Jen. </a:t>
            </a:r>
            <a:r>
              <a:rPr lang="en-US" sz="2000" dirty="0">
                <a:solidFill>
                  <a:srgbClr val="C90D70"/>
                </a:solidFill>
              </a:rPr>
              <a:t>Best wishes on your engagement!</a:t>
            </a:r>
          </a:p>
          <a:p>
            <a:r>
              <a:rPr lang="en-US" sz="2000" dirty="0">
                <a:solidFill>
                  <a:srgbClr val="C90D70"/>
                </a:solidFill>
              </a:rPr>
              <a:t> </a:t>
            </a:r>
          </a:p>
          <a:p>
            <a:pPr marL="285750" lvl="0" indent="-285750">
              <a:buFont typeface="Arial"/>
              <a:buChar char="•"/>
            </a:pPr>
            <a:r>
              <a:rPr lang="en-US" dirty="0" smtClean="0">
                <a:solidFill>
                  <a:srgbClr val="C90D70"/>
                </a:solidFill>
              </a:rPr>
              <a:t>We have </a:t>
            </a:r>
            <a:r>
              <a:rPr lang="en-US" dirty="0">
                <a:solidFill>
                  <a:srgbClr val="C90D70"/>
                </a:solidFill>
              </a:rPr>
              <a:t>availability </a:t>
            </a:r>
            <a:r>
              <a:rPr lang="en-US" dirty="0" smtClean="0">
                <a:solidFill>
                  <a:srgbClr val="C90D70"/>
                </a:solidFill>
              </a:rPr>
              <a:t>on </a:t>
            </a:r>
            <a:r>
              <a:rPr lang="en-US" dirty="0">
                <a:solidFill>
                  <a:srgbClr val="C90D70"/>
                </a:solidFill>
              </a:rPr>
              <a:t>Mondays and Thursdays at 6:30am </a:t>
            </a:r>
            <a:r>
              <a:rPr lang="en-US" dirty="0" smtClean="0">
                <a:solidFill>
                  <a:srgbClr val="C90D70"/>
                </a:solidFill>
              </a:rPr>
              <a:t>starting </a:t>
            </a:r>
            <a:r>
              <a:rPr lang="en-US" dirty="0">
                <a:solidFill>
                  <a:srgbClr val="C90D70"/>
                </a:solidFill>
              </a:rPr>
              <a:t>April 4th or immediately on Mondays and Thursdays at </a:t>
            </a:r>
            <a:r>
              <a:rPr lang="en-US" dirty="0" smtClean="0">
                <a:solidFill>
                  <a:srgbClr val="C90D70"/>
                </a:solidFill>
              </a:rPr>
              <a:t>8am.</a:t>
            </a:r>
          </a:p>
          <a:p>
            <a:pPr marL="285750" lvl="0" indent="-285750">
              <a:buFont typeface="Arial"/>
              <a:buChar char="•"/>
            </a:pPr>
            <a:r>
              <a:rPr lang="en-US" dirty="0" smtClean="0">
                <a:solidFill>
                  <a:srgbClr val="C90D70"/>
                </a:solidFill>
              </a:rPr>
              <a:t>Please </a:t>
            </a:r>
            <a:r>
              <a:rPr lang="en-US" dirty="0">
                <a:solidFill>
                  <a:srgbClr val="C90D70"/>
                </a:solidFill>
              </a:rPr>
              <a:t>take a look at the services sheet attached for details and </a:t>
            </a:r>
            <a:r>
              <a:rPr lang="en-US" dirty="0" smtClean="0">
                <a:solidFill>
                  <a:srgbClr val="C90D70"/>
                </a:solidFill>
              </a:rPr>
              <a:t>pricing.</a:t>
            </a:r>
          </a:p>
          <a:p>
            <a:pPr marL="285750" lvl="0" indent="-285750">
              <a:buFont typeface="Arial"/>
              <a:buChar char="•"/>
            </a:pPr>
            <a:r>
              <a:rPr lang="en-US" dirty="0" smtClean="0">
                <a:solidFill>
                  <a:srgbClr val="C90D70"/>
                </a:solidFill>
              </a:rPr>
              <a:t>Training </a:t>
            </a:r>
            <a:r>
              <a:rPr lang="en-US" dirty="0">
                <a:solidFill>
                  <a:srgbClr val="C90D70"/>
                </a:solidFill>
              </a:rPr>
              <a:t>takes place at </a:t>
            </a:r>
            <a:r>
              <a:rPr lang="en-US" dirty="0" smtClean="0">
                <a:solidFill>
                  <a:srgbClr val="C90D70"/>
                </a:solidFill>
              </a:rPr>
              <a:t>Super Fit Training on </a:t>
            </a:r>
            <a:r>
              <a:rPr lang="en-US" dirty="0">
                <a:solidFill>
                  <a:srgbClr val="C90D70"/>
                </a:solidFill>
              </a:rPr>
              <a:t>Jackson and </a:t>
            </a:r>
            <a:r>
              <a:rPr lang="en-US" dirty="0" smtClean="0">
                <a:solidFill>
                  <a:srgbClr val="C90D70"/>
                </a:solidFill>
              </a:rPr>
              <a:t>Main Street</a:t>
            </a:r>
            <a:endParaRPr lang="en-US" dirty="0">
              <a:solidFill>
                <a:srgbClr val="C90D70"/>
              </a:solidFill>
            </a:endParaRPr>
          </a:p>
          <a:p>
            <a:r>
              <a:rPr lang="en-US" sz="2000" dirty="0">
                <a:solidFill>
                  <a:srgbClr val="C90D70"/>
                </a:solidFill>
              </a:rPr>
              <a:t> </a:t>
            </a:r>
          </a:p>
          <a:p>
            <a:r>
              <a:rPr lang="en-US" sz="2000" dirty="0">
                <a:solidFill>
                  <a:srgbClr val="C90D70"/>
                </a:solidFill>
              </a:rPr>
              <a:t>Let me know which time slot is best for you and we can email an agreeable Assessment time and get started.</a:t>
            </a:r>
          </a:p>
          <a:p>
            <a:endParaRPr lang="en-US" sz="2000" dirty="0">
              <a:solidFill>
                <a:srgbClr val="C90D70"/>
              </a:solidFill>
              <a:latin typeface="Calibri"/>
              <a:cs typeface="Calibri"/>
            </a:endParaRPr>
          </a:p>
          <a:p>
            <a:r>
              <a:rPr lang="en-US" sz="2000" dirty="0">
                <a:solidFill>
                  <a:srgbClr val="C90D70"/>
                </a:solidFill>
                <a:latin typeface="Calibri"/>
                <a:cs typeface="Calibri"/>
              </a:rPr>
              <a:t>Kind Regards</a:t>
            </a:r>
            <a:r>
              <a:rPr lang="en-US" sz="2000" dirty="0" smtClean="0">
                <a:solidFill>
                  <a:srgbClr val="C90D70"/>
                </a:solidFill>
                <a:latin typeface="Calibri"/>
                <a:cs typeface="Calibri"/>
              </a:rPr>
              <a:t>, Margaret</a:t>
            </a:r>
            <a:endParaRPr lang="en-US" sz="2000" dirty="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21366525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676866" cy="3970318"/>
          </a:xfrm>
          <a:prstGeom prst="rect">
            <a:avLst/>
          </a:prstGeom>
          <a:noFill/>
        </p:spPr>
        <p:txBody>
          <a:bodyPr wrap="square" rtlCol="0">
            <a:spAutoFit/>
          </a:bodyPr>
          <a:lstStyle/>
          <a:p>
            <a:r>
              <a:rPr lang="en-US" sz="4400" b="1" dirty="0" smtClean="0">
                <a:latin typeface="Calibri"/>
                <a:cs typeface="Calibri"/>
              </a:rPr>
              <a:t>BRANDING:                 </a:t>
            </a:r>
            <a:r>
              <a:rPr lang="en-US" sz="2800" b="1" dirty="0" smtClean="0">
                <a:solidFill>
                  <a:srgbClr val="C90D70"/>
                </a:solidFill>
                <a:latin typeface="Calibri"/>
                <a:cs typeface="Calibri"/>
              </a:rPr>
              <a:t>EMAIL US IF YOU WANT 													THESE TIPS</a:t>
            </a:r>
          </a:p>
          <a:p>
            <a:endParaRPr lang="en-US" sz="4400" b="1" dirty="0">
              <a:solidFill>
                <a:srgbClr val="C90D70"/>
              </a:solidFill>
              <a:latin typeface="Calibri"/>
              <a:cs typeface="Calibri"/>
            </a:endParaRPr>
          </a:p>
          <a:p>
            <a:r>
              <a:rPr lang="en-US" sz="4400" b="1" dirty="0" smtClean="0">
                <a:solidFill>
                  <a:srgbClr val="C90D70"/>
                </a:solidFill>
                <a:latin typeface="Calibri"/>
                <a:cs typeface="Calibri"/>
              </a:rPr>
              <a:t>#1 </a:t>
            </a:r>
            <a:r>
              <a:rPr lang="en-US" sz="4400" b="1" dirty="0"/>
              <a:t>Be an expert </a:t>
            </a:r>
            <a:endParaRPr lang="en-US" sz="4400" b="1" dirty="0" smtClean="0"/>
          </a:p>
          <a:p>
            <a:r>
              <a:rPr lang="en-US" sz="4400" b="1" i="1" dirty="0" smtClean="0"/>
              <a:t>(</a:t>
            </a:r>
            <a:r>
              <a:rPr lang="en-US" sz="4400" b="1" i="1" dirty="0"/>
              <a:t>not a know it all)</a:t>
            </a:r>
            <a:r>
              <a:rPr lang="en-US" sz="4400" b="1" dirty="0"/>
              <a:t> and become an authority in your niche. </a:t>
            </a:r>
            <a:endParaRPr lang="en-US" sz="44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39073384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2" name="TextBox 1"/>
          <p:cNvSpPr txBox="1"/>
          <p:nvPr/>
        </p:nvSpPr>
        <p:spPr>
          <a:xfrm>
            <a:off x="5300132" y="846667"/>
            <a:ext cx="3031067" cy="1569660"/>
          </a:xfrm>
          <a:prstGeom prst="rect">
            <a:avLst/>
          </a:prstGeom>
          <a:noFill/>
        </p:spPr>
        <p:txBody>
          <a:bodyPr wrap="square" rtlCol="0">
            <a:spAutoFit/>
          </a:bodyPr>
          <a:lstStyle/>
          <a:p>
            <a:r>
              <a:rPr lang="en-US" sz="9600" dirty="0" smtClean="0">
                <a:solidFill>
                  <a:srgbClr val="595959"/>
                </a:solidFill>
                <a:latin typeface="Chalkduster"/>
                <a:cs typeface="Chalkduster"/>
              </a:rPr>
              <a:t>KISS</a:t>
            </a:r>
            <a:endParaRPr lang="en-US" sz="9600" dirty="0">
              <a:solidFill>
                <a:srgbClr val="595959"/>
              </a:solidFill>
              <a:latin typeface="Chalkduster"/>
              <a:cs typeface="Chalkduster"/>
            </a:endParaRPr>
          </a:p>
        </p:txBody>
      </p:sp>
      <p:pic>
        <p:nvPicPr>
          <p:cNvPr id="9" name="Picture 8" descr="DSC0005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842" y="2556934"/>
            <a:ext cx="1641161" cy="2297746"/>
          </a:xfrm>
          <a:prstGeom prst="rect">
            <a:avLst/>
          </a:prstGeom>
        </p:spPr>
      </p:pic>
      <p:pic>
        <p:nvPicPr>
          <p:cNvPr id="10" name="Picture 9" descr="Screen Shot 2018-03-12 at 11.40.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70116"/>
            <a:ext cx="9144000" cy="687884"/>
          </a:xfrm>
          <a:prstGeom prst="rect">
            <a:avLst/>
          </a:prstGeom>
        </p:spPr>
      </p:pic>
      <p:sp>
        <p:nvSpPr>
          <p:cNvPr id="18" name="TextBox 17"/>
          <p:cNvSpPr txBox="1"/>
          <p:nvPr/>
        </p:nvSpPr>
        <p:spPr>
          <a:xfrm>
            <a:off x="333559" y="917913"/>
            <a:ext cx="8539074" cy="5940087"/>
          </a:xfrm>
          <a:prstGeom prst="rect">
            <a:avLst/>
          </a:prstGeom>
          <a:noFill/>
        </p:spPr>
        <p:txBody>
          <a:bodyPr wrap="square" rtlCol="0">
            <a:spAutoFit/>
          </a:bodyPr>
          <a:lstStyle/>
          <a:p>
            <a:r>
              <a:rPr lang="en-US" sz="3200" b="1" dirty="0" smtClean="0">
                <a:latin typeface="Noteworthy Light"/>
                <a:cs typeface="Noteworthy Light"/>
              </a:rPr>
              <a:t>HERE TO HELP!</a:t>
            </a:r>
            <a:r>
              <a:rPr lang="en-US" sz="3200" b="1" dirty="0">
                <a:latin typeface="Noteworthy Light"/>
                <a:cs typeface="Noteworthy Light"/>
              </a:rPr>
              <a:t> </a:t>
            </a:r>
          </a:p>
          <a:p>
            <a:r>
              <a:rPr lang="en-US" sz="3200" b="1" dirty="0">
                <a:latin typeface="Noteworthy Light"/>
                <a:cs typeface="Noteworthy Light"/>
              </a:rPr>
              <a:t> </a:t>
            </a:r>
          </a:p>
          <a:p>
            <a:r>
              <a:rPr lang="en-US" sz="3200" b="1" dirty="0">
                <a:latin typeface="Noteworthy Light"/>
                <a:cs typeface="Noteworthy Light"/>
              </a:rPr>
              <a:t>Streamline E</a:t>
            </a:r>
            <a:r>
              <a:rPr lang="en-US" sz="3200" b="1" dirty="0" smtClean="0">
                <a:latin typeface="Noteworthy Light"/>
                <a:cs typeface="Noteworthy Light"/>
              </a:rPr>
              <a:t>fforts</a:t>
            </a:r>
            <a:r>
              <a:rPr lang="en-US" sz="3200" b="1" dirty="0">
                <a:latin typeface="Noteworthy Light"/>
                <a:cs typeface="Noteworthy Light"/>
              </a:rPr>
              <a:t> </a:t>
            </a:r>
          </a:p>
          <a:p>
            <a:r>
              <a:rPr lang="en-US" sz="3200" b="1" dirty="0" smtClean="0">
                <a:latin typeface="Noteworthy Light"/>
                <a:cs typeface="Noteworthy Light"/>
              </a:rPr>
              <a:t>Accountant’s Daughter</a:t>
            </a:r>
            <a:endParaRPr lang="en-US" sz="3200" b="1" dirty="0">
              <a:latin typeface="Noteworthy Light"/>
              <a:cs typeface="Noteworthy Light"/>
            </a:endParaRPr>
          </a:p>
          <a:p>
            <a:r>
              <a:rPr lang="en-US" sz="3200" b="1" dirty="0" smtClean="0">
                <a:latin typeface="Noteworthy Light"/>
                <a:cs typeface="Noteworthy Light"/>
              </a:rPr>
              <a:t>Accelerator Experience</a:t>
            </a:r>
          </a:p>
          <a:p>
            <a:endParaRPr lang="en-US" sz="3200" b="1" dirty="0">
              <a:latin typeface="Noteworthy Light"/>
              <a:cs typeface="Noteworthy Light"/>
            </a:endParaRPr>
          </a:p>
          <a:p>
            <a:r>
              <a:rPr lang="en-US" sz="3200" b="1" dirty="0" smtClean="0">
                <a:latin typeface="Noteworthy Light"/>
                <a:cs typeface="Noteworthy Light"/>
              </a:rPr>
              <a:t>18-40% revenue increases</a:t>
            </a:r>
          </a:p>
          <a:p>
            <a:r>
              <a:rPr lang="en-US" sz="3200" b="1" dirty="0" smtClean="0">
                <a:latin typeface="Noteworthy Light"/>
                <a:cs typeface="Noteworthy Light"/>
              </a:rPr>
              <a:t>ROI of 35 days</a:t>
            </a:r>
            <a:endParaRPr lang="en-US" sz="3200" b="1" dirty="0">
              <a:latin typeface="Noteworthy Light"/>
              <a:cs typeface="Noteworthy Light"/>
            </a:endParaRPr>
          </a:p>
          <a:p>
            <a:r>
              <a:rPr lang="en-US" sz="3200" b="1" dirty="0">
                <a:latin typeface="Noteworthy Light"/>
                <a:cs typeface="Noteworthy Light"/>
              </a:rPr>
              <a:t> </a:t>
            </a:r>
          </a:p>
          <a:p>
            <a:r>
              <a:rPr lang="en-US" sz="3200" b="1" dirty="0">
                <a:latin typeface="Noteworthy Light"/>
                <a:cs typeface="Noteworthy Light"/>
              </a:rPr>
              <a:t>4</a:t>
            </a:r>
            <a:r>
              <a:rPr lang="en-US" sz="3200" b="1" dirty="0" smtClean="0">
                <a:latin typeface="Noteworthy Light"/>
                <a:cs typeface="Noteworthy Light"/>
              </a:rPr>
              <a:t> BUFFETS OF INFORMATION: </a:t>
            </a:r>
          </a:p>
          <a:p>
            <a:pPr algn="r"/>
            <a:r>
              <a:rPr lang="en-US" sz="3200" b="1" dirty="0" smtClean="0">
                <a:solidFill>
                  <a:srgbClr val="C90D70"/>
                </a:solidFill>
                <a:latin typeface="Noteworthy Light"/>
                <a:cs typeface="Noteworthy Light"/>
              </a:rPr>
              <a:t>WS MOMENTS</a:t>
            </a:r>
            <a:endParaRPr lang="en-US" sz="3200" b="1" dirty="0">
              <a:solidFill>
                <a:srgbClr val="C90D70"/>
              </a:solidFill>
              <a:latin typeface="Noteworthy Light"/>
              <a:cs typeface="Noteworthy Light"/>
            </a:endParaRPr>
          </a:p>
          <a:p>
            <a:r>
              <a:rPr lang="en-US" sz="1400" b="1" dirty="0">
                <a:latin typeface="Calibri"/>
                <a:cs typeface="Calibri"/>
              </a:rPr>
              <a:t> </a:t>
            </a:r>
            <a:endParaRPr lang="en-US" sz="1400" b="1" dirty="0" smtClean="0">
              <a:latin typeface="Calibri"/>
              <a:cs typeface="Calibri"/>
            </a:endParaRPr>
          </a:p>
          <a:p>
            <a:endParaRPr lang="en-US" sz="1400" b="1" dirty="0" smtClean="0">
              <a:latin typeface="Calibri"/>
              <a:cs typeface="Calibri"/>
            </a:endParaRPr>
          </a:p>
        </p:txBody>
      </p:sp>
    </p:spTree>
    <p:extLst>
      <p:ext uri="{BB962C8B-B14F-4D97-AF65-F5344CB8AC3E}">
        <p14:creationId xmlns:p14="http://schemas.microsoft.com/office/powerpoint/2010/main" val="19174433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378514" cy="2800767"/>
          </a:xfrm>
          <a:prstGeom prst="rect">
            <a:avLst/>
          </a:prstGeom>
          <a:noFill/>
        </p:spPr>
        <p:txBody>
          <a:bodyPr wrap="square" rtlCol="0">
            <a:spAutoFit/>
          </a:bodyPr>
          <a:lstStyle/>
          <a:p>
            <a:r>
              <a:rPr lang="en-US" sz="4400" b="1" dirty="0" smtClean="0">
                <a:latin typeface="Calibri"/>
                <a:cs typeface="Calibri"/>
              </a:rPr>
              <a:t>BRANDING:</a:t>
            </a:r>
          </a:p>
          <a:p>
            <a:endParaRPr lang="en-US" sz="4400" b="1" dirty="0">
              <a:solidFill>
                <a:srgbClr val="C90D70"/>
              </a:solidFill>
              <a:latin typeface="Calibri"/>
              <a:cs typeface="Calibri"/>
            </a:endParaRPr>
          </a:p>
          <a:p>
            <a:pPr lvl="0"/>
            <a:r>
              <a:rPr lang="en-US" sz="4400" b="1" dirty="0" smtClean="0">
                <a:solidFill>
                  <a:srgbClr val="C90D70"/>
                </a:solidFill>
              </a:rPr>
              <a:t>#2 </a:t>
            </a:r>
            <a:r>
              <a:rPr lang="en-US" sz="4400" b="1" dirty="0" smtClean="0"/>
              <a:t>Build </a:t>
            </a:r>
            <a:r>
              <a:rPr lang="en-US" sz="4400" b="1" dirty="0"/>
              <a:t>genuine </a:t>
            </a:r>
            <a:endParaRPr lang="en-US" sz="4400" b="1" dirty="0" smtClean="0"/>
          </a:p>
          <a:p>
            <a:pPr lvl="0"/>
            <a:r>
              <a:rPr lang="en-US" sz="4400" b="1" dirty="0" smtClean="0"/>
              <a:t>connections</a:t>
            </a:r>
            <a:r>
              <a:rPr lang="en-US" sz="4400" b="1" dirty="0"/>
              <a:t>.</a:t>
            </a:r>
            <a:r>
              <a:rPr lang="en-US" sz="4400" dirty="0"/>
              <a:t> </a:t>
            </a:r>
            <a:endParaRPr lang="en-US" sz="44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26352519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689694" cy="3477875"/>
          </a:xfrm>
          <a:prstGeom prst="rect">
            <a:avLst/>
          </a:prstGeom>
          <a:noFill/>
        </p:spPr>
        <p:txBody>
          <a:bodyPr wrap="square" rtlCol="0">
            <a:spAutoFit/>
          </a:bodyPr>
          <a:lstStyle/>
          <a:p>
            <a:r>
              <a:rPr lang="en-US" sz="4400" b="1" dirty="0" smtClean="0">
                <a:latin typeface="Calibri"/>
                <a:cs typeface="Calibri"/>
              </a:rPr>
              <a:t>BRANDING:</a:t>
            </a:r>
          </a:p>
          <a:p>
            <a:endParaRPr lang="en-US" sz="4400" b="1" dirty="0">
              <a:solidFill>
                <a:srgbClr val="C90D70"/>
              </a:solidFill>
              <a:latin typeface="Calibri"/>
              <a:cs typeface="Calibri"/>
            </a:endParaRPr>
          </a:p>
          <a:p>
            <a:r>
              <a:rPr lang="en-US" sz="4400" b="1" dirty="0" smtClean="0">
                <a:solidFill>
                  <a:srgbClr val="C90D70"/>
                </a:solidFill>
                <a:latin typeface="Calibri"/>
                <a:cs typeface="Calibri"/>
              </a:rPr>
              <a:t>#3 </a:t>
            </a:r>
            <a:r>
              <a:rPr lang="en-US" sz="4200" b="1" dirty="0"/>
              <a:t>Be consistent in </a:t>
            </a:r>
            <a:r>
              <a:rPr lang="en-US" sz="4200" b="1" dirty="0" smtClean="0"/>
              <a:t>your message</a:t>
            </a:r>
            <a:r>
              <a:rPr lang="en-US" sz="4200" b="1" dirty="0"/>
              <a:t>, content and </a:t>
            </a:r>
            <a:r>
              <a:rPr lang="en-US" sz="4200" b="1" dirty="0" smtClean="0"/>
              <a:t>adding </a:t>
            </a:r>
            <a:r>
              <a:rPr lang="en-US" sz="4200" b="1" dirty="0"/>
              <a:t>value. </a:t>
            </a:r>
            <a:endParaRPr lang="en-US" sz="42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
        <p:nvSpPr>
          <p:cNvPr id="8" name="Rectangle 7"/>
          <p:cNvSpPr/>
          <p:nvPr/>
        </p:nvSpPr>
        <p:spPr>
          <a:xfrm>
            <a:off x="372046" y="4570243"/>
            <a:ext cx="8569893" cy="1317663"/>
          </a:xfrm>
          <a:prstGeom prst="rect">
            <a:avLst/>
          </a:prstGeom>
          <a:solidFill>
            <a:srgbClr val="FFFFFF"/>
          </a:solidFill>
          <a:ln w="28575" cap="flat" cmpd="sng">
            <a:solidFill>
              <a:srgbClr val="BB1B51"/>
            </a:solidFill>
            <a:prstDash val="solid"/>
            <a:miter lim="800000"/>
            <a:headEnd type="none" w="sm" len="sm"/>
            <a:tailEnd type="none" w="sm" len="sm"/>
          </a:ln>
        </p:spPr>
        <p:txBody>
          <a:bodyPr spcFirstLastPara="1" wrap="square" lIns="91425" tIns="45700" rIns="91425" bIns="45700" anchor="t" anchorCtr="0"/>
          <a:lstStyle/>
          <a:p>
            <a:pPr marL="0" marR="0" algn="ctr">
              <a:lnSpc>
                <a:spcPct val="107000"/>
              </a:lnSpc>
              <a:spcBef>
                <a:spcPts val="0"/>
              </a:spcBef>
              <a:spcAft>
                <a:spcPts val="800"/>
              </a:spcAft>
            </a:pPr>
            <a:r>
              <a:rPr lang="en-US" sz="2400" b="1" dirty="0">
                <a:solidFill>
                  <a:srgbClr val="222222"/>
                </a:solidFill>
                <a:effectLst/>
                <a:highlight>
                  <a:srgbClr val="FFFFFF"/>
                </a:highlight>
                <a:latin typeface="Calibri"/>
                <a:ea typeface="Calibri"/>
                <a:cs typeface="Calibri"/>
              </a:rPr>
              <a:t>78% of consumers believe that companies focused on custom content are more trustworthy than companies who churn out generic content.</a:t>
            </a:r>
            <a:endParaRPr lang="en-US" sz="2000" dirty="0">
              <a:solidFill>
                <a:srgbClr val="000000"/>
              </a:solidFill>
              <a:effectLst/>
              <a:latin typeface="Calibri"/>
              <a:ea typeface="Calibri"/>
              <a:cs typeface="Calibri"/>
            </a:endParaRPr>
          </a:p>
          <a:p>
            <a:pPr marL="0" marR="0" algn="ctr">
              <a:lnSpc>
                <a:spcPct val="107000"/>
              </a:lnSpc>
              <a:spcBef>
                <a:spcPts val="0"/>
              </a:spcBef>
              <a:spcAft>
                <a:spcPts val="800"/>
              </a:spcAft>
            </a:pPr>
            <a:r>
              <a:rPr lang="en-US" sz="1600" dirty="0">
                <a:solidFill>
                  <a:srgbClr val="222222"/>
                </a:solidFill>
                <a:effectLst/>
                <a:highlight>
                  <a:srgbClr val="FFFFFF"/>
                </a:highlight>
                <a:latin typeface="Calibri"/>
                <a:ea typeface="Calibri"/>
                <a:cs typeface="Calibri"/>
              </a:rPr>
              <a:t>Source: </a:t>
            </a:r>
            <a:r>
              <a:rPr lang="en-US" sz="1600" dirty="0" err="1">
                <a:solidFill>
                  <a:srgbClr val="222222"/>
                </a:solidFill>
                <a:effectLst/>
                <a:highlight>
                  <a:srgbClr val="FFFFFF"/>
                </a:highlight>
                <a:latin typeface="Calibri"/>
                <a:ea typeface="Calibri"/>
                <a:cs typeface="Calibri"/>
              </a:rPr>
              <a:t>crowdspring.com</a:t>
            </a:r>
            <a:endParaRPr lang="en-US" sz="2000" dirty="0">
              <a:solidFill>
                <a:srgbClr val="000000"/>
              </a:solidFill>
              <a:effectLst/>
              <a:latin typeface="Calibri"/>
              <a:ea typeface="Calibri"/>
              <a:cs typeface="Calibri"/>
            </a:endParaRPr>
          </a:p>
          <a:p>
            <a:pPr marL="0" marR="0">
              <a:lnSpc>
                <a:spcPct val="107000"/>
              </a:lnSpc>
              <a:spcBef>
                <a:spcPts val="0"/>
              </a:spcBef>
              <a:spcAft>
                <a:spcPts val="800"/>
              </a:spcAft>
            </a:pPr>
            <a:r>
              <a:rPr lang="en-US" sz="1100" dirty="0">
                <a:solidFill>
                  <a:srgbClr val="000000"/>
                </a:solidFill>
                <a:effectLst/>
                <a:latin typeface="Calibri"/>
                <a:ea typeface="Calibri"/>
                <a:cs typeface="Calibri"/>
              </a:rPr>
              <a:t> </a:t>
            </a:r>
          </a:p>
        </p:txBody>
      </p:sp>
    </p:spTree>
    <p:extLst>
      <p:ext uri="{BB962C8B-B14F-4D97-AF65-F5344CB8AC3E}">
        <p14:creationId xmlns:p14="http://schemas.microsoft.com/office/powerpoint/2010/main" val="21776996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378514" cy="4585871"/>
          </a:xfrm>
          <a:prstGeom prst="rect">
            <a:avLst/>
          </a:prstGeom>
          <a:noFill/>
        </p:spPr>
        <p:txBody>
          <a:bodyPr wrap="square" rtlCol="0">
            <a:spAutoFit/>
          </a:bodyPr>
          <a:lstStyle/>
          <a:p>
            <a:r>
              <a:rPr lang="en-US" sz="4400" b="1" dirty="0" smtClean="0">
                <a:latin typeface="Calibri"/>
                <a:cs typeface="Calibri"/>
              </a:rPr>
              <a:t>BRANDING:</a:t>
            </a:r>
          </a:p>
          <a:p>
            <a:endParaRPr lang="en-US" sz="4400" b="1" dirty="0">
              <a:solidFill>
                <a:srgbClr val="C90D70"/>
              </a:solidFill>
              <a:latin typeface="Calibri"/>
              <a:cs typeface="Calibri"/>
            </a:endParaRPr>
          </a:p>
          <a:p>
            <a:r>
              <a:rPr lang="en-US" sz="4400" b="1" dirty="0" smtClean="0">
                <a:solidFill>
                  <a:srgbClr val="C90D70"/>
                </a:solidFill>
                <a:latin typeface="Calibri"/>
                <a:cs typeface="Calibri"/>
              </a:rPr>
              <a:t>#4 </a:t>
            </a:r>
            <a:r>
              <a:rPr lang="en-US" sz="4400" b="1" dirty="0"/>
              <a:t>Create a content marketing strategy. </a:t>
            </a:r>
            <a:endParaRPr lang="en-US" sz="4400" b="1" dirty="0" smtClean="0"/>
          </a:p>
          <a:p>
            <a:endParaRPr lang="en-US" sz="4400" b="1" dirty="0">
              <a:solidFill>
                <a:srgbClr val="C90D70"/>
              </a:solidFill>
              <a:latin typeface="Calibri"/>
              <a:cs typeface="Calibri"/>
            </a:endParaRPr>
          </a:p>
          <a:p>
            <a:r>
              <a:rPr lang="en-US" sz="4400" b="1" i="1" dirty="0" smtClean="0">
                <a:solidFill>
                  <a:srgbClr val="C90D70"/>
                </a:solidFill>
                <a:latin typeface="Calibri"/>
                <a:cs typeface="Calibri"/>
              </a:rPr>
              <a:t>Example: give away </a:t>
            </a:r>
          </a:p>
          <a:p>
            <a:r>
              <a:rPr lang="en-US" sz="2000" b="1" i="1" dirty="0" smtClean="0">
                <a:solidFill>
                  <a:srgbClr val="C90D70"/>
                </a:solidFill>
                <a:latin typeface="Calibri"/>
                <a:cs typeface="Calibri"/>
              </a:rPr>
              <a:t> accounting and marketing worksheet</a:t>
            </a: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17750072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378514" cy="2123658"/>
          </a:xfrm>
          <a:prstGeom prst="rect">
            <a:avLst/>
          </a:prstGeom>
          <a:noFill/>
        </p:spPr>
        <p:txBody>
          <a:bodyPr wrap="square" rtlCol="0">
            <a:spAutoFit/>
          </a:bodyPr>
          <a:lstStyle/>
          <a:p>
            <a:r>
              <a:rPr lang="en-US" sz="4400" b="1" dirty="0" smtClean="0">
                <a:latin typeface="Calibri"/>
                <a:cs typeface="Calibri"/>
              </a:rPr>
              <a:t>BRANDING:</a:t>
            </a:r>
          </a:p>
          <a:p>
            <a:endParaRPr lang="en-US" sz="4400" b="1" dirty="0">
              <a:solidFill>
                <a:srgbClr val="C90D70"/>
              </a:solidFill>
              <a:latin typeface="Calibri"/>
              <a:cs typeface="Calibri"/>
            </a:endParaRPr>
          </a:p>
          <a:p>
            <a:r>
              <a:rPr lang="en-US" sz="4400" b="1" dirty="0" smtClean="0">
                <a:solidFill>
                  <a:srgbClr val="C90D70"/>
                </a:solidFill>
                <a:latin typeface="Calibri"/>
                <a:cs typeface="Calibri"/>
              </a:rPr>
              <a:t>#5 </a:t>
            </a:r>
            <a:r>
              <a:rPr lang="en-US" sz="4400" b="1" dirty="0"/>
              <a:t>Know your target audience. </a:t>
            </a:r>
            <a:endParaRPr lang="en-US" sz="44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153811806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4" y="894686"/>
            <a:ext cx="8689695" cy="3231654"/>
          </a:xfrm>
          <a:prstGeom prst="rect">
            <a:avLst/>
          </a:prstGeom>
          <a:noFill/>
        </p:spPr>
        <p:txBody>
          <a:bodyPr wrap="square" rtlCol="0">
            <a:spAutoFit/>
          </a:bodyPr>
          <a:lstStyle/>
          <a:p>
            <a:r>
              <a:rPr lang="en-US" sz="4400" b="1" dirty="0" smtClean="0">
                <a:latin typeface="Calibri"/>
                <a:cs typeface="Calibri"/>
              </a:rPr>
              <a:t>SOCIAL MEDIA:			   </a:t>
            </a:r>
            <a:r>
              <a:rPr lang="en-US" sz="2800" b="1" dirty="0" smtClean="0">
                <a:solidFill>
                  <a:srgbClr val="C90D70"/>
                </a:solidFill>
                <a:latin typeface="Calibri"/>
                <a:cs typeface="Calibri"/>
              </a:rPr>
              <a:t>EMAIL </a:t>
            </a:r>
            <a:r>
              <a:rPr lang="en-US" sz="2800" b="1" dirty="0">
                <a:solidFill>
                  <a:srgbClr val="C90D70"/>
                </a:solidFill>
                <a:latin typeface="Calibri"/>
                <a:cs typeface="Calibri"/>
              </a:rPr>
              <a:t>US IF </a:t>
            </a:r>
            <a:r>
              <a:rPr lang="en-US" sz="2800" b="1" dirty="0" smtClean="0">
                <a:solidFill>
                  <a:srgbClr val="C90D70"/>
                </a:solidFill>
                <a:latin typeface="Calibri"/>
                <a:cs typeface="Calibri"/>
              </a:rPr>
              <a:t>YOU WANT </a:t>
            </a:r>
            <a:r>
              <a:rPr lang="en-US" sz="2800" b="1" dirty="0">
                <a:solidFill>
                  <a:srgbClr val="C90D70"/>
                </a:solidFill>
                <a:latin typeface="Calibri"/>
                <a:cs typeface="Calibri"/>
              </a:rPr>
              <a:t>													THESE TIPS</a:t>
            </a:r>
          </a:p>
          <a:p>
            <a:endParaRPr lang="en-US" sz="4400" b="1" dirty="0" smtClean="0">
              <a:latin typeface="Calibri"/>
              <a:cs typeface="Calibri"/>
            </a:endParaRPr>
          </a:p>
          <a:p>
            <a:endParaRPr lang="en-US" sz="4400" b="1" dirty="0">
              <a:solidFill>
                <a:srgbClr val="C90D70"/>
              </a:solidFill>
              <a:latin typeface="Calibri"/>
              <a:cs typeface="Calibri"/>
            </a:endParaRPr>
          </a:p>
          <a:p>
            <a:r>
              <a:rPr lang="en-US" sz="4400" b="1" dirty="0" smtClean="0">
                <a:solidFill>
                  <a:srgbClr val="C90D70"/>
                </a:solidFill>
                <a:latin typeface="Calibri"/>
                <a:cs typeface="Calibri"/>
              </a:rPr>
              <a:t>#1 </a:t>
            </a:r>
            <a:r>
              <a:rPr lang="en-US" sz="4400" dirty="0"/>
              <a:t>Start POSTING </a:t>
            </a:r>
            <a:endParaRPr lang="en-US" sz="44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31087040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378514" cy="2800767"/>
          </a:xfrm>
          <a:prstGeom prst="rect">
            <a:avLst/>
          </a:prstGeom>
          <a:noFill/>
        </p:spPr>
        <p:txBody>
          <a:bodyPr wrap="square" rtlCol="0">
            <a:spAutoFit/>
          </a:bodyPr>
          <a:lstStyle/>
          <a:p>
            <a:r>
              <a:rPr lang="en-US" sz="4400" b="1" dirty="0" smtClean="0">
                <a:latin typeface="Calibri"/>
                <a:cs typeface="Calibri"/>
              </a:rPr>
              <a:t>SOCIAL MEDIA:</a:t>
            </a:r>
          </a:p>
          <a:p>
            <a:endParaRPr lang="en-US" sz="4400" b="1" dirty="0">
              <a:solidFill>
                <a:srgbClr val="C90D70"/>
              </a:solidFill>
              <a:latin typeface="Calibri"/>
              <a:cs typeface="Calibri"/>
            </a:endParaRPr>
          </a:p>
          <a:p>
            <a:r>
              <a:rPr lang="en-US" sz="4400" b="1" dirty="0" smtClean="0">
                <a:solidFill>
                  <a:srgbClr val="C90D70"/>
                </a:solidFill>
                <a:latin typeface="Calibri"/>
                <a:cs typeface="Calibri"/>
              </a:rPr>
              <a:t>#2 </a:t>
            </a:r>
            <a:r>
              <a:rPr lang="en-US" sz="4400" dirty="0"/>
              <a:t>DON’T try to hit a homerun every post. </a:t>
            </a:r>
            <a:endParaRPr lang="en-US" sz="44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29754026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378514" cy="3477875"/>
          </a:xfrm>
          <a:prstGeom prst="rect">
            <a:avLst/>
          </a:prstGeom>
          <a:noFill/>
        </p:spPr>
        <p:txBody>
          <a:bodyPr wrap="square" rtlCol="0">
            <a:spAutoFit/>
          </a:bodyPr>
          <a:lstStyle/>
          <a:p>
            <a:r>
              <a:rPr lang="en-US" sz="4400" b="1" dirty="0" smtClean="0">
                <a:latin typeface="Calibri"/>
                <a:cs typeface="Calibri"/>
              </a:rPr>
              <a:t>SOCIAL MEDIA:</a:t>
            </a:r>
          </a:p>
          <a:p>
            <a:endParaRPr lang="en-US" sz="4400" b="1" dirty="0">
              <a:solidFill>
                <a:srgbClr val="C90D70"/>
              </a:solidFill>
              <a:latin typeface="Calibri"/>
              <a:cs typeface="Calibri"/>
            </a:endParaRPr>
          </a:p>
          <a:p>
            <a:r>
              <a:rPr lang="en-US" sz="4400" b="1" dirty="0" smtClean="0">
                <a:solidFill>
                  <a:srgbClr val="C90D70"/>
                </a:solidFill>
                <a:latin typeface="Calibri"/>
                <a:cs typeface="Calibri"/>
              </a:rPr>
              <a:t>#3 </a:t>
            </a:r>
            <a:r>
              <a:rPr lang="en-US" sz="4400" dirty="0"/>
              <a:t>ACCELERATE your brand building using FB or </a:t>
            </a:r>
            <a:r>
              <a:rPr lang="en-US" sz="4400" dirty="0" err="1"/>
              <a:t>Instagram</a:t>
            </a:r>
            <a:r>
              <a:rPr lang="en-US" sz="4400" dirty="0"/>
              <a:t> ads. </a:t>
            </a:r>
            <a:endParaRPr lang="en-US" sz="44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263450346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719108"/>
            <a:ext cx="8741012" cy="6124754"/>
          </a:xfrm>
          <a:prstGeom prst="rect">
            <a:avLst/>
          </a:prstGeom>
          <a:noFill/>
        </p:spPr>
        <p:txBody>
          <a:bodyPr wrap="square" rtlCol="0">
            <a:spAutoFit/>
          </a:bodyPr>
          <a:lstStyle/>
          <a:p>
            <a:r>
              <a:rPr lang="en-US" sz="4400" b="1" dirty="0" smtClean="0">
                <a:latin typeface="Calibri"/>
                <a:cs typeface="Calibri"/>
              </a:rPr>
              <a:t>SOCIAL MEDIA:</a:t>
            </a:r>
            <a:endParaRPr lang="en-US" sz="4400" b="1" dirty="0">
              <a:solidFill>
                <a:srgbClr val="C90D70"/>
              </a:solidFill>
              <a:latin typeface="Calibri"/>
              <a:cs typeface="Calibri"/>
            </a:endParaRPr>
          </a:p>
          <a:p>
            <a:r>
              <a:rPr lang="en-US" sz="4400" b="1" dirty="0" smtClean="0">
                <a:solidFill>
                  <a:srgbClr val="C90D70"/>
                </a:solidFill>
                <a:latin typeface="Calibri"/>
                <a:cs typeface="Calibri"/>
              </a:rPr>
              <a:t>#3 </a:t>
            </a:r>
            <a:r>
              <a:rPr lang="en-US" sz="3200" dirty="0"/>
              <a:t>ACCELERATE your brand </a:t>
            </a:r>
            <a:r>
              <a:rPr lang="en-US" sz="3200" dirty="0" smtClean="0"/>
              <a:t>with ads</a:t>
            </a:r>
            <a:r>
              <a:rPr lang="en-US" sz="3200" dirty="0"/>
              <a:t>. </a:t>
            </a:r>
            <a:endParaRPr lang="en-US" sz="4400" dirty="0" smtClean="0"/>
          </a:p>
          <a:p>
            <a:pPr marL="0" lvl="1"/>
            <a:r>
              <a:rPr lang="en-US" sz="4400" b="1" dirty="0">
                <a:solidFill>
                  <a:srgbClr val="C90D70"/>
                </a:solidFill>
                <a:latin typeface="Calibri"/>
                <a:cs typeface="Calibri"/>
              </a:rPr>
              <a:t> </a:t>
            </a:r>
            <a:r>
              <a:rPr lang="en-US" sz="2400" dirty="0" smtClean="0"/>
              <a:t>Do’s:</a:t>
            </a:r>
          </a:p>
          <a:p>
            <a:pPr marL="1371600" lvl="2" indent="-457200" fontAlgn="base">
              <a:buFont typeface="Arial"/>
              <a:buChar char="•"/>
            </a:pPr>
            <a:r>
              <a:rPr lang="en-US" sz="2800" dirty="0"/>
              <a:t>Target your </a:t>
            </a:r>
            <a:r>
              <a:rPr lang="en-US" sz="2800" dirty="0" smtClean="0"/>
              <a:t>demographic</a:t>
            </a:r>
          </a:p>
          <a:p>
            <a:pPr marL="1371600" lvl="2" indent="-457200" fontAlgn="base">
              <a:buFont typeface="Arial"/>
              <a:buChar char="•"/>
            </a:pPr>
            <a:r>
              <a:rPr lang="en-US" sz="2800" dirty="0" smtClean="0"/>
              <a:t>Focus </a:t>
            </a:r>
            <a:r>
              <a:rPr lang="en-US" sz="2800" dirty="0"/>
              <a:t>on building brand, then come in for sale after providing significant value to the consumer </a:t>
            </a:r>
            <a:endParaRPr lang="en-US" sz="2800" dirty="0" smtClean="0"/>
          </a:p>
          <a:p>
            <a:pPr marL="1371600" lvl="2" indent="-457200" fontAlgn="base">
              <a:buFont typeface="Arial"/>
              <a:buChar char="•"/>
            </a:pPr>
            <a:r>
              <a:rPr lang="en-US" sz="2800" dirty="0" smtClean="0"/>
              <a:t>Experiment</a:t>
            </a:r>
            <a:r>
              <a:rPr lang="en-US" sz="2800" dirty="0"/>
              <a:t>, experiment, experiment. </a:t>
            </a:r>
            <a:endParaRPr lang="en-US" sz="2800" dirty="0" smtClean="0"/>
          </a:p>
          <a:p>
            <a:pPr marL="1371600" lvl="2" indent="-457200" fontAlgn="base">
              <a:buFont typeface="Arial"/>
              <a:buChar char="•"/>
            </a:pPr>
            <a:r>
              <a:rPr lang="en-US" sz="2800" dirty="0" smtClean="0"/>
              <a:t>Spend </a:t>
            </a:r>
            <a:r>
              <a:rPr lang="en-US" sz="2800" dirty="0"/>
              <a:t>time </a:t>
            </a:r>
            <a:r>
              <a:rPr lang="en-US" sz="2800" dirty="0" smtClean="0"/>
              <a:t>creating </a:t>
            </a:r>
            <a:r>
              <a:rPr lang="en-US" sz="2800" dirty="0"/>
              <a:t>quality content for </a:t>
            </a:r>
            <a:r>
              <a:rPr lang="en-US" sz="2800" dirty="0" smtClean="0"/>
              <a:t>ad</a:t>
            </a:r>
          </a:p>
          <a:p>
            <a:pPr marL="1371600" lvl="2" indent="-457200" fontAlgn="base">
              <a:buFont typeface="Arial"/>
              <a:buChar char="•"/>
            </a:pPr>
            <a:r>
              <a:rPr lang="en-US" sz="2800" dirty="0" smtClean="0"/>
              <a:t>VIDEO </a:t>
            </a:r>
            <a:r>
              <a:rPr lang="en-US" sz="2800" dirty="0"/>
              <a:t>VIDEO VIDEO</a:t>
            </a:r>
          </a:p>
          <a:p>
            <a:pPr marL="0" lvl="1"/>
            <a:endParaRPr lang="en-US" sz="2000" dirty="0"/>
          </a:p>
          <a:p>
            <a:endParaRPr lang="en-US" sz="44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16263964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719108"/>
            <a:ext cx="8741012" cy="5262979"/>
          </a:xfrm>
          <a:prstGeom prst="rect">
            <a:avLst/>
          </a:prstGeom>
          <a:noFill/>
        </p:spPr>
        <p:txBody>
          <a:bodyPr wrap="square" rtlCol="0">
            <a:spAutoFit/>
          </a:bodyPr>
          <a:lstStyle/>
          <a:p>
            <a:r>
              <a:rPr lang="en-US" sz="4400" b="1" dirty="0" smtClean="0">
                <a:latin typeface="Calibri"/>
                <a:cs typeface="Calibri"/>
              </a:rPr>
              <a:t>SOCIAL MEDIA:</a:t>
            </a:r>
            <a:endParaRPr lang="en-US" sz="4400" b="1" dirty="0">
              <a:solidFill>
                <a:srgbClr val="C90D70"/>
              </a:solidFill>
              <a:latin typeface="Calibri"/>
              <a:cs typeface="Calibri"/>
            </a:endParaRPr>
          </a:p>
          <a:p>
            <a:r>
              <a:rPr lang="en-US" sz="4400" b="1" dirty="0" smtClean="0">
                <a:solidFill>
                  <a:srgbClr val="C90D70"/>
                </a:solidFill>
                <a:latin typeface="Calibri"/>
                <a:cs typeface="Calibri"/>
              </a:rPr>
              <a:t>#3 </a:t>
            </a:r>
            <a:r>
              <a:rPr lang="en-US" sz="3200" dirty="0"/>
              <a:t>ACCELERATE your brand </a:t>
            </a:r>
            <a:r>
              <a:rPr lang="en-US" sz="3200" dirty="0" smtClean="0"/>
              <a:t>with ads</a:t>
            </a:r>
            <a:r>
              <a:rPr lang="en-US" sz="3200" dirty="0"/>
              <a:t>. </a:t>
            </a:r>
            <a:endParaRPr lang="en-US" sz="4400" dirty="0" smtClean="0"/>
          </a:p>
          <a:p>
            <a:pPr marL="0" lvl="1"/>
            <a:r>
              <a:rPr lang="en-US" sz="4400" b="1" dirty="0">
                <a:solidFill>
                  <a:srgbClr val="C90D70"/>
                </a:solidFill>
                <a:latin typeface="Calibri"/>
                <a:cs typeface="Calibri"/>
              </a:rPr>
              <a:t> </a:t>
            </a:r>
            <a:r>
              <a:rPr lang="en-US" sz="2400" dirty="0" err="1" smtClean="0"/>
              <a:t>Don’t’s</a:t>
            </a:r>
            <a:r>
              <a:rPr lang="en-US" sz="2400" dirty="0" smtClean="0"/>
              <a:t>:</a:t>
            </a:r>
          </a:p>
          <a:p>
            <a:pPr marL="1371600" lvl="2" indent="-457200" fontAlgn="base">
              <a:buFont typeface="Arial"/>
              <a:buChar char="•"/>
            </a:pPr>
            <a:r>
              <a:rPr lang="en-US" sz="2800" dirty="0"/>
              <a:t>Overpay for your conversions (SET YOUR BID PRICE</a:t>
            </a:r>
            <a:r>
              <a:rPr lang="en-US" sz="2800" dirty="0" smtClean="0"/>
              <a:t>)</a:t>
            </a:r>
          </a:p>
          <a:p>
            <a:pPr marL="1371600" lvl="2" indent="-457200" fontAlgn="base">
              <a:buFont typeface="Arial"/>
              <a:buChar char="•"/>
            </a:pPr>
            <a:r>
              <a:rPr lang="en-US" sz="2800" dirty="0" smtClean="0"/>
              <a:t>Go </a:t>
            </a:r>
            <a:r>
              <a:rPr lang="en-US" sz="2800" dirty="0"/>
              <a:t>for sales immediately </a:t>
            </a:r>
            <a:endParaRPr lang="en-US" sz="2800" dirty="0" smtClean="0"/>
          </a:p>
          <a:p>
            <a:pPr marL="1371600" lvl="2" indent="-457200" fontAlgn="base">
              <a:buFont typeface="Arial"/>
              <a:buChar char="•"/>
            </a:pPr>
            <a:r>
              <a:rPr lang="en-US" sz="2800" dirty="0" smtClean="0"/>
              <a:t>Spend </a:t>
            </a:r>
            <a:r>
              <a:rPr lang="en-US" sz="2800" dirty="0"/>
              <a:t>all of your money in one </a:t>
            </a:r>
            <a:r>
              <a:rPr lang="en-US" sz="2800" dirty="0" smtClean="0"/>
              <a:t>place</a:t>
            </a:r>
          </a:p>
          <a:p>
            <a:pPr marL="1371600" lvl="2" indent="-457200" fontAlgn="base">
              <a:buFont typeface="Arial"/>
              <a:buChar char="•"/>
            </a:pPr>
            <a:r>
              <a:rPr lang="en-US" sz="2800" dirty="0" smtClean="0"/>
              <a:t>Forget </a:t>
            </a:r>
            <a:r>
              <a:rPr lang="en-US" sz="2800" dirty="0"/>
              <a:t>to allocate money correctly </a:t>
            </a:r>
          </a:p>
          <a:p>
            <a:pPr marL="0" lvl="1"/>
            <a:endParaRPr lang="en-US" sz="2000" dirty="0"/>
          </a:p>
          <a:p>
            <a:endParaRPr lang="en-US" sz="44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171600339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676866" cy="3293209"/>
          </a:xfrm>
          <a:prstGeom prst="rect">
            <a:avLst/>
          </a:prstGeom>
          <a:noFill/>
        </p:spPr>
        <p:txBody>
          <a:bodyPr wrap="square" rtlCol="0">
            <a:spAutoFit/>
          </a:bodyPr>
          <a:lstStyle/>
          <a:p>
            <a:r>
              <a:rPr lang="en-US" sz="4400" b="1" dirty="0" smtClean="0">
                <a:latin typeface="Calibri"/>
                <a:cs typeface="Calibri"/>
              </a:rPr>
              <a:t>SOCIAL MEDIA:</a:t>
            </a:r>
          </a:p>
          <a:p>
            <a:endParaRPr lang="en-US" sz="4400" b="1" dirty="0">
              <a:solidFill>
                <a:srgbClr val="C90D70"/>
              </a:solidFill>
              <a:latin typeface="Calibri"/>
              <a:cs typeface="Calibri"/>
            </a:endParaRPr>
          </a:p>
          <a:p>
            <a:r>
              <a:rPr lang="en-US" sz="4400" b="1" dirty="0" smtClean="0">
                <a:solidFill>
                  <a:srgbClr val="C90D70"/>
                </a:solidFill>
                <a:latin typeface="Calibri"/>
                <a:cs typeface="Calibri"/>
              </a:rPr>
              <a:t>#4 </a:t>
            </a:r>
            <a:r>
              <a:rPr lang="en-US" sz="6000" dirty="0"/>
              <a:t>Have some form of a GIVEAWAY. </a:t>
            </a:r>
            <a:endParaRPr lang="en-US" sz="44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27733084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pic>
        <p:nvPicPr>
          <p:cNvPr id="8" name="Picture 7"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0116"/>
            <a:ext cx="9144000" cy="687884"/>
          </a:xfrm>
          <a:prstGeom prst="rect">
            <a:avLst/>
          </a:prstGeom>
        </p:spPr>
      </p:pic>
      <p:sp>
        <p:nvSpPr>
          <p:cNvPr id="5" name="TextBox 4"/>
          <p:cNvSpPr txBox="1"/>
          <p:nvPr/>
        </p:nvSpPr>
        <p:spPr>
          <a:xfrm>
            <a:off x="359216" y="2283753"/>
            <a:ext cx="8518578" cy="3416320"/>
          </a:xfrm>
          <a:prstGeom prst="rect">
            <a:avLst/>
          </a:prstGeom>
          <a:noFill/>
        </p:spPr>
        <p:txBody>
          <a:bodyPr wrap="square" rtlCol="0">
            <a:spAutoFit/>
          </a:bodyPr>
          <a:lstStyle/>
          <a:p>
            <a:pPr marL="914400" indent="-914400">
              <a:buFont typeface="+mj-lt"/>
              <a:buAutoNum type="arabicPeriod"/>
            </a:pPr>
            <a:r>
              <a:rPr lang="en-US" sz="5400" b="1" dirty="0" smtClean="0">
                <a:solidFill>
                  <a:srgbClr val="C90D70"/>
                </a:solidFill>
                <a:latin typeface="Noteworthy Light"/>
                <a:cs typeface="Noteworthy Light"/>
              </a:rPr>
              <a:t>Revenue</a:t>
            </a:r>
          </a:p>
          <a:p>
            <a:pPr marL="914400" indent="-914400">
              <a:buFont typeface="+mj-lt"/>
              <a:buAutoNum type="arabicPeriod"/>
            </a:pPr>
            <a:r>
              <a:rPr lang="en-US" sz="5400" b="1" dirty="0" smtClean="0">
                <a:solidFill>
                  <a:srgbClr val="C90D70"/>
                </a:solidFill>
                <a:latin typeface="Noteworthy Light"/>
                <a:cs typeface="Noteworthy Light"/>
              </a:rPr>
              <a:t>Retention</a:t>
            </a:r>
            <a:endParaRPr lang="en-US" sz="5400" b="1" dirty="0">
              <a:solidFill>
                <a:srgbClr val="C90D70"/>
              </a:solidFill>
              <a:latin typeface="Noteworthy Light"/>
              <a:cs typeface="Noteworthy Light"/>
            </a:endParaRPr>
          </a:p>
          <a:p>
            <a:pPr marL="914400" indent="-914400">
              <a:buFont typeface="+mj-lt"/>
              <a:buAutoNum type="arabicPeriod"/>
            </a:pPr>
            <a:r>
              <a:rPr lang="en-US" sz="5400" b="1" dirty="0" smtClean="0">
                <a:solidFill>
                  <a:srgbClr val="C90D70"/>
                </a:solidFill>
                <a:latin typeface="Noteworthy Light"/>
                <a:cs typeface="Noteworthy Light"/>
              </a:rPr>
              <a:t>Referrals</a:t>
            </a:r>
            <a:endParaRPr lang="en-US" sz="3600" b="1" dirty="0">
              <a:solidFill>
                <a:srgbClr val="C90D70"/>
              </a:solidFill>
              <a:latin typeface="Noteworthy Light"/>
              <a:cs typeface="Noteworthy Light"/>
            </a:endParaRPr>
          </a:p>
          <a:p>
            <a:pPr marL="914400" indent="-914400">
              <a:buFont typeface="+mj-lt"/>
              <a:buAutoNum type="arabicPeriod"/>
            </a:pPr>
            <a:r>
              <a:rPr lang="en-US" sz="5400" b="1" dirty="0" smtClean="0">
                <a:solidFill>
                  <a:srgbClr val="C90D70"/>
                </a:solidFill>
                <a:latin typeface="Noteworthy Light"/>
                <a:cs typeface="Noteworthy Light"/>
              </a:rPr>
              <a:t>Branding </a:t>
            </a:r>
            <a:r>
              <a:rPr lang="en-US" sz="3200" b="1" dirty="0" smtClean="0">
                <a:solidFill>
                  <a:srgbClr val="C90D70"/>
                </a:solidFill>
                <a:latin typeface="Noteworthy Light"/>
                <a:cs typeface="Noteworthy Light"/>
              </a:rPr>
              <a:t>And</a:t>
            </a:r>
            <a:r>
              <a:rPr lang="en-US" sz="5400" b="1" dirty="0" smtClean="0">
                <a:solidFill>
                  <a:srgbClr val="C90D70"/>
                </a:solidFill>
                <a:latin typeface="Noteworthy Light"/>
                <a:cs typeface="Noteworthy Light"/>
              </a:rPr>
              <a:t> Social Media</a:t>
            </a:r>
            <a:endParaRPr lang="en-US" sz="5400" b="1" dirty="0">
              <a:solidFill>
                <a:srgbClr val="C90D70"/>
              </a:solidFill>
              <a:latin typeface="Noteworthy Light"/>
              <a:cs typeface="Noteworthy Light"/>
            </a:endParaRPr>
          </a:p>
        </p:txBody>
      </p:sp>
      <p:sp>
        <p:nvSpPr>
          <p:cNvPr id="9" name="TextBox 8"/>
          <p:cNvSpPr txBox="1"/>
          <p:nvPr/>
        </p:nvSpPr>
        <p:spPr>
          <a:xfrm>
            <a:off x="3912901" y="1046485"/>
            <a:ext cx="5107260" cy="1569660"/>
          </a:xfrm>
          <a:prstGeom prst="rect">
            <a:avLst/>
          </a:prstGeom>
          <a:noFill/>
        </p:spPr>
        <p:txBody>
          <a:bodyPr wrap="square" rtlCol="0">
            <a:spAutoFit/>
          </a:bodyPr>
          <a:lstStyle/>
          <a:p>
            <a:r>
              <a:rPr lang="en-US" sz="9600" dirty="0" smtClean="0">
                <a:solidFill>
                  <a:srgbClr val="595959"/>
                </a:solidFill>
                <a:latin typeface="Chalkduster"/>
                <a:cs typeface="Chalkduster"/>
              </a:rPr>
              <a:t>TODAY</a:t>
            </a:r>
            <a:endParaRPr lang="en-US" sz="9600" dirty="0">
              <a:solidFill>
                <a:srgbClr val="595959"/>
              </a:solidFill>
              <a:latin typeface="Chalkduster"/>
              <a:cs typeface="Chalkduster"/>
            </a:endParaRPr>
          </a:p>
        </p:txBody>
      </p:sp>
    </p:spTree>
    <p:extLst>
      <p:ext uri="{BB962C8B-B14F-4D97-AF65-F5344CB8AC3E}">
        <p14:creationId xmlns:p14="http://schemas.microsoft.com/office/powerpoint/2010/main" val="176497356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252245" y="894686"/>
            <a:ext cx="8378514" cy="2462212"/>
          </a:xfrm>
          <a:prstGeom prst="rect">
            <a:avLst/>
          </a:prstGeom>
          <a:noFill/>
        </p:spPr>
        <p:txBody>
          <a:bodyPr wrap="square" rtlCol="0">
            <a:spAutoFit/>
          </a:bodyPr>
          <a:lstStyle/>
          <a:p>
            <a:r>
              <a:rPr lang="en-US" sz="4400" b="1" dirty="0" smtClean="0">
                <a:latin typeface="Calibri"/>
                <a:cs typeface="Calibri"/>
              </a:rPr>
              <a:t>SOCIAL MEDIA:</a:t>
            </a:r>
          </a:p>
          <a:p>
            <a:endParaRPr lang="en-US" sz="4400" b="1" dirty="0">
              <a:solidFill>
                <a:srgbClr val="C90D70"/>
              </a:solidFill>
              <a:latin typeface="Calibri"/>
              <a:cs typeface="Calibri"/>
            </a:endParaRPr>
          </a:p>
          <a:p>
            <a:r>
              <a:rPr lang="en-US" sz="4400" b="1" dirty="0" smtClean="0">
                <a:solidFill>
                  <a:srgbClr val="C90D70"/>
                </a:solidFill>
                <a:latin typeface="Calibri"/>
                <a:cs typeface="Calibri"/>
              </a:rPr>
              <a:t>#5 </a:t>
            </a:r>
            <a:r>
              <a:rPr lang="en-US" sz="6600" dirty="0" smtClean="0"/>
              <a:t>Care</a:t>
            </a:r>
            <a:endParaRPr lang="en-US" sz="6600" b="1" dirty="0" smtClean="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71165"/>
            <a:ext cx="9164613" cy="686835"/>
          </a:xfrm>
          <a:prstGeom prst="rect">
            <a:avLst/>
          </a:prstGeom>
        </p:spPr>
      </p:pic>
    </p:spTree>
    <p:extLst>
      <p:ext uri="{BB962C8B-B14F-4D97-AF65-F5344CB8AC3E}">
        <p14:creationId xmlns:p14="http://schemas.microsoft.com/office/powerpoint/2010/main" val="314367379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4" name="Rectangle 3"/>
          <p:cNvSpPr/>
          <p:nvPr/>
        </p:nvSpPr>
        <p:spPr>
          <a:xfrm>
            <a:off x="123499" y="1421434"/>
            <a:ext cx="8813251" cy="4678203"/>
          </a:xfrm>
          <a:prstGeom prst="rect">
            <a:avLst/>
          </a:prstGeom>
        </p:spPr>
        <p:txBody>
          <a:bodyPr wrap="square">
            <a:spAutoFit/>
          </a:bodyPr>
          <a:lstStyle/>
          <a:p>
            <a:r>
              <a:rPr lang="en-US" sz="5400" b="1" dirty="0" smtClean="0">
                <a:latin typeface="Noteworthy Light"/>
                <a:cs typeface="Noteworthy Light"/>
              </a:rPr>
              <a:t>REVENUE</a:t>
            </a:r>
            <a:r>
              <a:rPr lang="en-US" sz="4400" dirty="0">
                <a:latin typeface="Noteworthy Light"/>
                <a:cs typeface="Noteworthy Light"/>
              </a:rPr>
              <a:t> </a:t>
            </a:r>
            <a:r>
              <a:rPr lang="mr-IN" sz="4400" dirty="0" smtClean="0">
                <a:solidFill>
                  <a:srgbClr val="C90D70"/>
                </a:solidFill>
                <a:latin typeface="Noteworthy Light"/>
                <a:cs typeface="Noteworthy Light"/>
              </a:rPr>
              <a:t>–</a:t>
            </a:r>
            <a:r>
              <a:rPr lang="en-US" sz="4400" dirty="0" smtClean="0">
                <a:solidFill>
                  <a:srgbClr val="C90D70"/>
                </a:solidFill>
                <a:latin typeface="Noteworthy Light"/>
                <a:cs typeface="Noteworthy Light"/>
              </a:rPr>
              <a:t> know your numbers </a:t>
            </a:r>
          </a:p>
          <a:p>
            <a:r>
              <a:rPr lang="en-US" sz="5400" b="1" dirty="0" smtClean="0">
                <a:solidFill>
                  <a:srgbClr val="000000"/>
                </a:solidFill>
                <a:latin typeface="Noteworthy Light"/>
                <a:cs typeface="Noteworthy Light"/>
              </a:rPr>
              <a:t>RETENTION</a:t>
            </a:r>
            <a:r>
              <a:rPr lang="en-US" sz="4400" b="1" dirty="0" smtClean="0">
                <a:solidFill>
                  <a:srgbClr val="000000"/>
                </a:solidFill>
                <a:latin typeface="Noteworthy Light"/>
                <a:cs typeface="Noteworthy Light"/>
              </a:rPr>
              <a:t> </a:t>
            </a:r>
            <a:r>
              <a:rPr lang="mr-IN" sz="4400" dirty="0" smtClean="0">
                <a:solidFill>
                  <a:srgbClr val="C90D70"/>
                </a:solidFill>
                <a:latin typeface="Noteworthy Light"/>
                <a:cs typeface="Noteworthy Light"/>
              </a:rPr>
              <a:t>–</a:t>
            </a:r>
            <a:r>
              <a:rPr lang="en-US" sz="4400" dirty="0" smtClean="0">
                <a:solidFill>
                  <a:srgbClr val="C90D70"/>
                </a:solidFill>
                <a:latin typeface="Noteworthy Light"/>
                <a:cs typeface="Noteworthy Light"/>
              </a:rPr>
              <a:t> thank </a:t>
            </a:r>
            <a:r>
              <a:rPr lang="en-US" sz="2000" dirty="0" smtClean="0">
                <a:solidFill>
                  <a:srgbClr val="C90D70"/>
                </a:solidFill>
                <a:latin typeface="Noteworthy Light"/>
                <a:cs typeface="Noteworthy Light"/>
              </a:rPr>
              <a:t>and</a:t>
            </a:r>
            <a:r>
              <a:rPr lang="en-US" sz="4400" dirty="0" smtClean="0">
                <a:solidFill>
                  <a:srgbClr val="C90D70"/>
                </a:solidFill>
                <a:latin typeface="Noteworthy Light"/>
                <a:cs typeface="Noteworthy Light"/>
              </a:rPr>
              <a:t> inform</a:t>
            </a:r>
          </a:p>
          <a:p>
            <a:r>
              <a:rPr lang="en-US" sz="5400" b="1" dirty="0" smtClean="0">
                <a:solidFill>
                  <a:srgbClr val="000000"/>
                </a:solidFill>
                <a:latin typeface="Noteworthy Light"/>
                <a:cs typeface="Noteworthy Light"/>
              </a:rPr>
              <a:t>REFERRALS</a:t>
            </a:r>
            <a:r>
              <a:rPr lang="en-US" sz="4400" b="1" dirty="0" smtClean="0">
                <a:solidFill>
                  <a:srgbClr val="C90D70"/>
                </a:solidFill>
                <a:latin typeface="Noteworthy Light"/>
                <a:cs typeface="Noteworthy Light"/>
              </a:rPr>
              <a:t> </a:t>
            </a:r>
            <a:r>
              <a:rPr lang="mr-IN" sz="4400" dirty="0" smtClean="0">
                <a:solidFill>
                  <a:srgbClr val="C90D70"/>
                </a:solidFill>
                <a:latin typeface="Noteworthy Light"/>
                <a:cs typeface="Noteworthy Light"/>
              </a:rPr>
              <a:t>–</a:t>
            </a:r>
            <a:r>
              <a:rPr lang="en-US" sz="4400" dirty="0" smtClean="0">
                <a:solidFill>
                  <a:srgbClr val="C90D70"/>
                </a:solidFill>
                <a:latin typeface="Noteworthy Light"/>
                <a:cs typeface="Noteworthy Light"/>
              </a:rPr>
              <a:t> ideal client leads</a:t>
            </a:r>
          </a:p>
          <a:p>
            <a:pPr algn="r"/>
            <a:r>
              <a:rPr lang="en-US" sz="4800" b="1" dirty="0" smtClean="0">
                <a:solidFill>
                  <a:srgbClr val="000000"/>
                </a:solidFill>
                <a:latin typeface="Noteworthy Light"/>
                <a:cs typeface="Noteworthy Light"/>
              </a:rPr>
              <a:t>SM and BRANDING</a:t>
            </a:r>
            <a:r>
              <a:rPr lang="en-US" sz="4400" dirty="0" smtClean="0">
                <a:solidFill>
                  <a:srgbClr val="000000"/>
                </a:solidFill>
                <a:latin typeface="Noteworthy Light"/>
                <a:cs typeface="Noteworthy Light"/>
              </a:rPr>
              <a:t> </a:t>
            </a:r>
            <a:r>
              <a:rPr lang="mr-IN" sz="4400" dirty="0" smtClean="0">
                <a:solidFill>
                  <a:srgbClr val="C90D70"/>
                </a:solidFill>
                <a:latin typeface="Noteworthy Light"/>
                <a:cs typeface="Noteworthy Light"/>
              </a:rPr>
              <a:t>–</a:t>
            </a:r>
            <a:r>
              <a:rPr lang="en-US" sz="4400" dirty="0" smtClean="0">
                <a:solidFill>
                  <a:srgbClr val="C90D70"/>
                </a:solidFill>
                <a:latin typeface="Noteworthy Light"/>
                <a:cs typeface="Noteworthy Light"/>
              </a:rPr>
              <a:t> be real, consistent </a:t>
            </a:r>
            <a:r>
              <a:rPr lang="en-US" sz="2000" dirty="0" smtClean="0">
                <a:solidFill>
                  <a:srgbClr val="C90D70"/>
                </a:solidFill>
                <a:latin typeface="Noteworthy Light"/>
                <a:cs typeface="Noteworthy Light"/>
              </a:rPr>
              <a:t>and</a:t>
            </a:r>
            <a:r>
              <a:rPr lang="en-US" sz="4400" dirty="0" smtClean="0">
                <a:solidFill>
                  <a:srgbClr val="C90D70"/>
                </a:solidFill>
                <a:latin typeface="Noteworthy Light"/>
                <a:cs typeface="Noteworthy Light"/>
              </a:rPr>
              <a:t> 													professional</a:t>
            </a:r>
            <a:endParaRPr lang="en-US" sz="2800" dirty="0">
              <a:solidFill>
                <a:srgbClr val="C90D70"/>
              </a:solidFill>
              <a:latin typeface="Noteworthy Light"/>
              <a:cs typeface="Noteworthy Light"/>
            </a:endParaRPr>
          </a:p>
        </p:txBody>
      </p:sp>
      <p:pic>
        <p:nvPicPr>
          <p:cNvPr id="8" name="Picture 7"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415982541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188143" y="1046485"/>
            <a:ext cx="8536947" cy="3908762"/>
          </a:xfrm>
          <a:prstGeom prst="rect">
            <a:avLst/>
          </a:prstGeom>
          <a:noFill/>
        </p:spPr>
        <p:txBody>
          <a:bodyPr wrap="square" rtlCol="0">
            <a:spAutoFit/>
          </a:bodyPr>
          <a:lstStyle/>
          <a:p>
            <a:r>
              <a:rPr lang="en-US" sz="4400" b="1" dirty="0" smtClean="0">
                <a:latin typeface="Calibri"/>
                <a:cs typeface="Calibri"/>
              </a:rPr>
              <a:t>Books:</a:t>
            </a:r>
            <a:endParaRPr lang="en-US" sz="4000" dirty="0" smtClean="0">
              <a:solidFill>
                <a:srgbClr val="595959"/>
              </a:solidFill>
              <a:latin typeface="Calibri"/>
              <a:cs typeface="Calibri"/>
            </a:endParaRPr>
          </a:p>
          <a:p>
            <a:endParaRPr lang="en-US" sz="4000" dirty="0" smtClean="0">
              <a:solidFill>
                <a:srgbClr val="595959"/>
              </a:solidFill>
              <a:latin typeface="Calibri"/>
              <a:cs typeface="Calibri"/>
            </a:endParaRPr>
          </a:p>
          <a:p>
            <a:endParaRPr lang="en-US" sz="4000" dirty="0">
              <a:solidFill>
                <a:srgbClr val="595959"/>
              </a:solidFill>
              <a:latin typeface="Calibri"/>
              <a:cs typeface="Calibri"/>
            </a:endParaRPr>
          </a:p>
          <a:p>
            <a:endParaRPr lang="en-US" sz="4000" dirty="0" smtClean="0">
              <a:solidFill>
                <a:srgbClr val="595959"/>
              </a:solidFill>
              <a:latin typeface="Calibri"/>
              <a:cs typeface="Calibri"/>
            </a:endParaRPr>
          </a:p>
          <a:p>
            <a:endParaRPr lang="en-US" sz="4000" dirty="0">
              <a:solidFill>
                <a:srgbClr val="595959"/>
              </a:solidFill>
              <a:latin typeface="Calibri"/>
              <a:cs typeface="Calibri"/>
            </a:endParaRPr>
          </a:p>
          <a:p>
            <a:endParaRPr lang="en-US" sz="4400" b="1" dirty="0" smtClean="0">
              <a:latin typeface="Calibri"/>
              <a:cs typeface="Calibri"/>
            </a:endParaRPr>
          </a:p>
        </p:txBody>
      </p:sp>
      <p:pic>
        <p:nvPicPr>
          <p:cNvPr id="8" name="Picture 7" descr="Overcoming Underearning Book 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50" y="1898497"/>
            <a:ext cx="2373462" cy="3678128"/>
          </a:xfrm>
          <a:prstGeom prst="rect">
            <a:avLst/>
          </a:prstGeom>
        </p:spPr>
      </p:pic>
      <p:pic>
        <p:nvPicPr>
          <p:cNvPr id="9" name="Picture 8" descr="Screen Shot 2018-03-12 at 11.40.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48199"/>
            <a:ext cx="9164613" cy="809801"/>
          </a:xfrm>
          <a:prstGeom prst="rect">
            <a:avLst/>
          </a:prstGeom>
        </p:spPr>
      </p:pic>
      <p:pic>
        <p:nvPicPr>
          <p:cNvPr id="2" name="Picture 1" descr="Be a bad ass at making money imag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7842" y="1898497"/>
            <a:ext cx="2752608" cy="4149702"/>
          </a:xfrm>
          <a:prstGeom prst="rect">
            <a:avLst/>
          </a:prstGeom>
        </p:spPr>
      </p:pic>
      <p:pic>
        <p:nvPicPr>
          <p:cNvPr id="3" name="Picture 2" descr="the millionaire next door imag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1132" y="1898497"/>
            <a:ext cx="2760292" cy="4147980"/>
          </a:xfrm>
          <a:prstGeom prst="rect">
            <a:avLst/>
          </a:prstGeom>
        </p:spPr>
      </p:pic>
    </p:spTree>
    <p:extLst>
      <p:ext uri="{BB962C8B-B14F-4D97-AF65-F5344CB8AC3E}">
        <p14:creationId xmlns:p14="http://schemas.microsoft.com/office/powerpoint/2010/main" val="27172395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771286" y="1082249"/>
            <a:ext cx="8113627" cy="2062103"/>
          </a:xfrm>
          <a:prstGeom prst="rect">
            <a:avLst/>
          </a:prstGeom>
          <a:noFill/>
        </p:spPr>
        <p:txBody>
          <a:bodyPr wrap="square" rtlCol="0">
            <a:spAutoFit/>
          </a:bodyPr>
          <a:lstStyle/>
          <a:p>
            <a:endParaRPr lang="en-US" sz="4400" b="1" dirty="0">
              <a:latin typeface="Calibri"/>
              <a:cs typeface="Calibri"/>
            </a:endParaRPr>
          </a:p>
          <a:p>
            <a:endParaRPr lang="en-US" sz="4800" b="1" dirty="0" smtClean="0">
              <a:solidFill>
                <a:srgbClr val="C90D70"/>
              </a:solidFill>
              <a:latin typeface="Calibri"/>
              <a:cs typeface="Calibri"/>
            </a:endParaRPr>
          </a:p>
          <a:p>
            <a:endParaRPr lang="en-US" sz="3600" dirty="0">
              <a:solidFill>
                <a:srgbClr val="C90D70"/>
              </a:solidFill>
              <a:latin typeface="Calibri"/>
              <a:cs typeface="Calibri"/>
            </a:endParaRPr>
          </a:p>
        </p:txBody>
      </p:sp>
      <p:pic>
        <p:nvPicPr>
          <p:cNvPr id="16" name="Picture 15" descr="Screen Shot 2018-03-12 at 11.40.42 AM.png"/>
          <p:cNvPicPr>
            <a:picLocks noChangeAspect="1"/>
          </p:cNvPicPr>
          <p:nvPr/>
        </p:nvPicPr>
        <p:blipFill rotWithShape="1">
          <a:blip r:embed="rId4">
            <a:extLst>
              <a:ext uri="{28A0092B-C50C-407E-A947-70E740481C1C}">
                <a14:useLocalDpi xmlns:a14="http://schemas.microsoft.com/office/drawing/2010/main" val="0"/>
              </a:ext>
            </a:extLst>
          </a:blip>
          <a:srcRect l="32296"/>
          <a:stretch/>
        </p:blipFill>
        <p:spPr>
          <a:xfrm>
            <a:off x="-20612" y="5625818"/>
            <a:ext cx="9143999" cy="1193406"/>
          </a:xfrm>
          <a:prstGeom prst="rect">
            <a:avLst/>
          </a:prstGeom>
        </p:spPr>
      </p:pic>
      <p:sp>
        <p:nvSpPr>
          <p:cNvPr id="9" name="Rectangle 8"/>
          <p:cNvSpPr/>
          <p:nvPr/>
        </p:nvSpPr>
        <p:spPr>
          <a:xfrm>
            <a:off x="153951" y="1039947"/>
            <a:ext cx="8969436" cy="5616922"/>
          </a:xfrm>
          <a:prstGeom prst="rect">
            <a:avLst/>
          </a:prstGeom>
        </p:spPr>
        <p:txBody>
          <a:bodyPr wrap="square">
            <a:spAutoFit/>
          </a:bodyPr>
          <a:lstStyle/>
          <a:p>
            <a:pPr algn="ctr"/>
            <a:r>
              <a:rPr lang="en-US" sz="11500" b="1" dirty="0" smtClean="0">
                <a:solidFill>
                  <a:schemeClr val="tx1">
                    <a:lumMod val="85000"/>
                    <a:lumOff val="15000"/>
                  </a:schemeClr>
                </a:solidFill>
                <a:latin typeface="Noteworthy Light"/>
                <a:cs typeface="Noteworthy Light"/>
              </a:rPr>
              <a:t>25% </a:t>
            </a:r>
            <a:r>
              <a:rPr lang="en-US" sz="8800" b="1" dirty="0" smtClean="0">
                <a:solidFill>
                  <a:schemeClr val="tx1">
                    <a:lumMod val="85000"/>
                    <a:lumOff val="15000"/>
                  </a:schemeClr>
                </a:solidFill>
                <a:latin typeface="Noteworthy Light"/>
                <a:cs typeface="Noteworthy Light"/>
              </a:rPr>
              <a:t>off</a:t>
            </a:r>
            <a:endParaRPr lang="en-US" sz="8800" b="1" dirty="0">
              <a:solidFill>
                <a:schemeClr val="tx1">
                  <a:lumMod val="85000"/>
                  <a:lumOff val="15000"/>
                </a:schemeClr>
              </a:solidFill>
              <a:latin typeface="Noteworthy Light"/>
              <a:cs typeface="Noteworthy Light"/>
            </a:endParaRPr>
          </a:p>
          <a:p>
            <a:pPr algn="ctr"/>
            <a:endParaRPr lang="en-US" sz="2800" b="1" dirty="0" smtClean="0">
              <a:solidFill>
                <a:schemeClr val="tx1">
                  <a:lumMod val="85000"/>
                  <a:lumOff val="15000"/>
                </a:schemeClr>
              </a:solidFill>
              <a:latin typeface="Noteworthy Light"/>
              <a:cs typeface="Noteworthy Light"/>
            </a:endParaRPr>
          </a:p>
          <a:p>
            <a:pPr algn="ctr"/>
            <a:r>
              <a:rPr lang="en-US" sz="7200" b="1" dirty="0" smtClean="0">
                <a:solidFill>
                  <a:srgbClr val="C90D70"/>
                </a:solidFill>
                <a:latin typeface="Noteworthy Light"/>
                <a:cs typeface="Noteworthy Light"/>
              </a:rPr>
              <a:t>Any of our courses</a:t>
            </a:r>
            <a:endParaRPr lang="en-US" sz="3200" b="1" dirty="0" smtClean="0">
              <a:solidFill>
                <a:srgbClr val="C90D70"/>
              </a:solidFill>
              <a:latin typeface="Noteworthy Light"/>
              <a:cs typeface="Noteworthy Light"/>
            </a:endParaRPr>
          </a:p>
          <a:p>
            <a:pPr algn="ctr"/>
            <a:endParaRPr lang="en-US" sz="3600" b="1" dirty="0" smtClean="0">
              <a:solidFill>
                <a:schemeClr val="tx1">
                  <a:lumMod val="85000"/>
                  <a:lumOff val="15000"/>
                </a:schemeClr>
              </a:solidFill>
              <a:latin typeface="Noteworthy Light"/>
              <a:cs typeface="Noteworthy Light"/>
            </a:endParaRPr>
          </a:p>
          <a:p>
            <a:pPr algn="ctr"/>
            <a:r>
              <a:rPr lang="en-US" sz="5400" b="1" dirty="0" err="1" smtClean="0">
                <a:solidFill>
                  <a:schemeClr val="tx1">
                    <a:lumMod val="85000"/>
                    <a:lumOff val="15000"/>
                  </a:schemeClr>
                </a:solidFill>
                <a:latin typeface="Noteworthy Light"/>
                <a:cs typeface="Noteworthy Light"/>
              </a:rPr>
              <a:t>www.seejakeandjanetrain.com</a:t>
            </a:r>
            <a:endParaRPr lang="en-US" sz="5400" b="1" dirty="0" smtClean="0">
              <a:solidFill>
                <a:schemeClr val="tx1">
                  <a:lumMod val="85000"/>
                  <a:lumOff val="15000"/>
                </a:schemeClr>
              </a:solidFill>
              <a:latin typeface="Noteworthy Light"/>
              <a:cs typeface="Noteworthy Light"/>
            </a:endParaRPr>
          </a:p>
          <a:p>
            <a:pPr algn="ctr"/>
            <a:r>
              <a:rPr lang="en-US" sz="5400" b="1" dirty="0" smtClean="0">
                <a:solidFill>
                  <a:schemeClr val="tx1">
                    <a:lumMod val="85000"/>
                    <a:lumOff val="15000"/>
                  </a:schemeClr>
                </a:solidFill>
                <a:latin typeface="Noteworthy Light"/>
                <a:cs typeface="Noteworthy Light"/>
              </a:rPr>
              <a:t>/sign-in</a:t>
            </a:r>
            <a:r>
              <a:rPr lang="en-US" sz="5400" b="1" dirty="0">
                <a:solidFill>
                  <a:schemeClr val="tx1">
                    <a:lumMod val="85000"/>
                    <a:lumOff val="15000"/>
                  </a:schemeClr>
                </a:solidFill>
                <a:latin typeface="Noteworthy Light"/>
                <a:cs typeface="Noteworthy Light"/>
              </a:rPr>
              <a:t>-</a:t>
            </a:r>
            <a:r>
              <a:rPr lang="en-US" sz="5400" b="1" dirty="0" smtClean="0">
                <a:solidFill>
                  <a:schemeClr val="tx1">
                    <a:lumMod val="85000"/>
                    <a:lumOff val="15000"/>
                  </a:schemeClr>
                </a:solidFill>
                <a:latin typeface="Noteworthy Light"/>
                <a:cs typeface="Noteworthy Light"/>
              </a:rPr>
              <a:t>sign-up</a:t>
            </a:r>
            <a:endParaRPr lang="en-US" sz="5400" b="1" dirty="0">
              <a:solidFill>
                <a:schemeClr val="tx1">
                  <a:lumMod val="85000"/>
                  <a:lumOff val="15000"/>
                </a:schemeClr>
              </a:solidFill>
              <a:latin typeface="Noteworthy Light"/>
              <a:cs typeface="Noteworthy Light"/>
            </a:endParaRPr>
          </a:p>
        </p:txBody>
      </p:sp>
    </p:spTree>
    <p:extLst>
      <p:ext uri="{BB962C8B-B14F-4D97-AF65-F5344CB8AC3E}">
        <p14:creationId xmlns:p14="http://schemas.microsoft.com/office/powerpoint/2010/main" val="425015121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4361922" y="1046485"/>
            <a:ext cx="4363168" cy="540584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8000" b="1" dirty="0">
                <a:solidFill>
                  <a:srgbClr val="C90D70"/>
                </a:solidFill>
                <a:latin typeface="Noteworthy Light"/>
                <a:cs typeface="Noteworthy Light"/>
              </a:rPr>
              <a:t>25% </a:t>
            </a:r>
            <a:r>
              <a:rPr lang="en-US" sz="6600" b="1" dirty="0">
                <a:solidFill>
                  <a:srgbClr val="C90D70"/>
                </a:solidFill>
                <a:latin typeface="Noteworthy Light"/>
                <a:cs typeface="Noteworthy Light"/>
              </a:rPr>
              <a:t>off</a:t>
            </a:r>
            <a:r>
              <a:rPr lang="en-US" sz="9600" b="1" dirty="0">
                <a:solidFill>
                  <a:srgbClr val="C90D70"/>
                </a:solidFill>
                <a:latin typeface="Noteworthy Light"/>
                <a:cs typeface="Noteworthy Light"/>
              </a:rPr>
              <a:t> </a:t>
            </a:r>
            <a:endParaRPr lang="en-US" sz="9600" b="1" dirty="0" smtClean="0">
              <a:solidFill>
                <a:srgbClr val="C90D70"/>
              </a:solidFill>
              <a:latin typeface="Noteworthy Light"/>
              <a:cs typeface="Noteworthy Light"/>
            </a:endParaRPr>
          </a:p>
          <a:p>
            <a:pPr marL="0" indent="0" algn="ctr">
              <a:buNone/>
            </a:pPr>
            <a:r>
              <a:rPr lang="en-US" sz="4800" b="1" dirty="0" smtClean="0">
                <a:solidFill>
                  <a:schemeClr val="tx1">
                    <a:lumMod val="50000"/>
                    <a:lumOff val="50000"/>
                  </a:schemeClr>
                </a:solidFill>
                <a:latin typeface="Noteworthy Light"/>
                <a:cs typeface="Noteworthy Light"/>
              </a:rPr>
              <a:t>Ends 4/2/18</a:t>
            </a:r>
          </a:p>
          <a:p>
            <a:pPr marL="0" indent="0" algn="ctr">
              <a:buNone/>
            </a:pPr>
            <a:r>
              <a:rPr lang="en-US" sz="4800" b="1" dirty="0" smtClean="0">
                <a:solidFill>
                  <a:schemeClr val="tx1">
                    <a:lumMod val="50000"/>
                    <a:lumOff val="50000"/>
                  </a:schemeClr>
                </a:solidFill>
                <a:latin typeface="Noteworthy Light"/>
                <a:cs typeface="Noteworthy Light"/>
              </a:rPr>
              <a:t>At midnight</a:t>
            </a:r>
          </a:p>
          <a:p>
            <a:pPr marL="0" indent="0" algn="ctr">
              <a:buNone/>
            </a:pPr>
            <a:r>
              <a:rPr lang="en-US" sz="3600" b="1" dirty="0" smtClean="0">
                <a:latin typeface="Noteworthy Light"/>
                <a:cs typeface="Noteworthy Light"/>
              </a:rPr>
              <a:t>Code</a:t>
            </a:r>
            <a:r>
              <a:rPr lang="en-US" sz="3600" b="1" dirty="0">
                <a:latin typeface="Noteworthy Light"/>
                <a:cs typeface="Noteworthy Light"/>
              </a:rPr>
              <a:t>: </a:t>
            </a:r>
            <a:r>
              <a:rPr lang="en-US" sz="4800" b="1" dirty="0">
                <a:solidFill>
                  <a:srgbClr val="C90D70"/>
                </a:solidFill>
                <a:latin typeface="Noteworthy Light"/>
                <a:cs typeface="Noteworthy Light"/>
              </a:rPr>
              <a:t>NSCA</a:t>
            </a:r>
          </a:p>
          <a:p>
            <a:pPr marL="0" indent="0" algn="ctr">
              <a:buNone/>
            </a:pPr>
            <a:endParaRPr lang="en-US" sz="1600" b="1" dirty="0">
              <a:solidFill>
                <a:schemeClr val="tx1">
                  <a:lumMod val="85000"/>
                  <a:lumOff val="15000"/>
                </a:schemeClr>
              </a:solidFill>
              <a:latin typeface="Noteworthy Light"/>
              <a:cs typeface="Noteworthy Light"/>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pic>
        <p:nvPicPr>
          <p:cNvPr id="16" name="Picture 15" descr="Screen Shot 2018-03-12 at 11.40.42 AM.png"/>
          <p:cNvPicPr>
            <a:picLocks noChangeAspect="1"/>
          </p:cNvPicPr>
          <p:nvPr/>
        </p:nvPicPr>
        <p:blipFill rotWithShape="1">
          <a:blip r:embed="rId4">
            <a:extLst>
              <a:ext uri="{28A0092B-C50C-407E-A947-70E740481C1C}">
                <a14:useLocalDpi xmlns:a14="http://schemas.microsoft.com/office/drawing/2010/main" val="0"/>
              </a:ext>
            </a:extLst>
          </a:blip>
          <a:srcRect l="32296"/>
          <a:stretch/>
        </p:blipFill>
        <p:spPr>
          <a:xfrm>
            <a:off x="-20612" y="5625818"/>
            <a:ext cx="9143999" cy="1193406"/>
          </a:xfrm>
          <a:prstGeom prst="rect">
            <a:avLst/>
          </a:prstGeom>
        </p:spPr>
      </p:pic>
      <p:pic>
        <p:nvPicPr>
          <p:cNvPr id="2" name="Picture 1" descr="IMG_621A72ED441B-1.jpeg"/>
          <p:cNvPicPr>
            <a:picLocks noChangeAspect="1"/>
          </p:cNvPicPr>
          <p:nvPr/>
        </p:nvPicPr>
        <p:blipFill rotWithShape="1">
          <a:blip r:embed="rId5">
            <a:extLst>
              <a:ext uri="{28A0092B-C50C-407E-A947-70E740481C1C}">
                <a14:useLocalDpi xmlns:a14="http://schemas.microsoft.com/office/drawing/2010/main" val="0"/>
              </a:ext>
            </a:extLst>
          </a:blip>
          <a:srcRect t="2788" b="18269"/>
          <a:stretch/>
        </p:blipFill>
        <p:spPr>
          <a:xfrm>
            <a:off x="529150" y="1082249"/>
            <a:ext cx="3672615" cy="5156841"/>
          </a:xfrm>
          <a:prstGeom prst="rect">
            <a:avLst/>
          </a:prstGeom>
        </p:spPr>
      </p:pic>
    </p:spTree>
    <p:extLst>
      <p:ext uri="{BB962C8B-B14F-4D97-AF65-F5344CB8AC3E}">
        <p14:creationId xmlns:p14="http://schemas.microsoft.com/office/powerpoint/2010/main" val="262674315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810867" y="727084"/>
            <a:ext cx="5538433" cy="1107996"/>
          </a:xfrm>
          <a:prstGeom prst="rect">
            <a:avLst/>
          </a:prstGeom>
        </p:spPr>
        <p:txBody>
          <a:bodyPr wrap="square">
            <a:spAutoFit/>
          </a:bodyPr>
          <a:lstStyle/>
          <a:p>
            <a:pPr algn="ctr"/>
            <a:r>
              <a:rPr lang="en-US" sz="6600" b="1" i="1" dirty="0">
                <a:solidFill>
                  <a:srgbClr val="C90D70"/>
                </a:solidFill>
                <a:latin typeface="Noteworthy Light"/>
                <a:ea typeface="Arial" charset="0"/>
                <a:cs typeface="Noteworthy Light"/>
              </a:rPr>
              <a:t>Thank you!</a:t>
            </a:r>
          </a:p>
        </p:txBody>
      </p:sp>
      <p:sp>
        <p:nvSpPr>
          <p:cNvPr id="8" name="TextBox 7"/>
          <p:cNvSpPr txBox="1"/>
          <p:nvPr/>
        </p:nvSpPr>
        <p:spPr>
          <a:xfrm>
            <a:off x="293972" y="1958322"/>
            <a:ext cx="8404214" cy="2785378"/>
          </a:xfrm>
          <a:prstGeom prst="rect">
            <a:avLst/>
          </a:prstGeom>
          <a:noFill/>
        </p:spPr>
        <p:txBody>
          <a:bodyPr wrap="square" rtlCol="0">
            <a:spAutoFit/>
          </a:bodyPr>
          <a:lstStyle/>
          <a:p>
            <a:pPr algn="ctr"/>
            <a:r>
              <a:rPr lang="en-US" sz="6000" b="1" dirty="0">
                <a:latin typeface="Noteworthy Light"/>
                <a:cs typeface="Noteworthy Light"/>
              </a:rPr>
              <a:t>Michelle Blakely</a:t>
            </a:r>
          </a:p>
          <a:p>
            <a:pPr algn="ctr"/>
            <a:r>
              <a:rPr lang="en-US" sz="6000" b="1" dirty="0" smtClean="0">
                <a:latin typeface="Noteworthy Light"/>
                <a:cs typeface="Noteworthy Light"/>
              </a:rPr>
              <a:t>See </a:t>
            </a:r>
            <a:r>
              <a:rPr lang="en-US" sz="6000" b="1" dirty="0">
                <a:latin typeface="Noteworthy Light"/>
                <a:cs typeface="Noteworthy Light"/>
              </a:rPr>
              <a:t>Jake and Jane Train</a:t>
            </a:r>
          </a:p>
          <a:p>
            <a:pPr algn="ctr"/>
            <a:endParaRPr lang="en-US" sz="1100" dirty="0" smtClean="0">
              <a:latin typeface="Noteworthy Light"/>
              <a:cs typeface="Noteworthy Light"/>
            </a:endParaRPr>
          </a:p>
          <a:p>
            <a:pPr algn="ctr"/>
            <a:r>
              <a:rPr lang="en-US" sz="4400" b="1" dirty="0" err="1" smtClean="0">
                <a:solidFill>
                  <a:srgbClr val="C90D70"/>
                </a:solidFill>
                <a:latin typeface="Noteworthy Light"/>
                <a:cs typeface="Noteworthy Light"/>
              </a:rPr>
              <a:t>www.seejakeandjanetrain.com</a:t>
            </a:r>
            <a:endParaRPr lang="en-US" sz="4400" b="1" dirty="0">
              <a:solidFill>
                <a:srgbClr val="C90D70"/>
              </a:solidFill>
              <a:latin typeface="Noteworthy Light"/>
              <a:cs typeface="Noteworthy Light"/>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38554"/>
          </a:xfrm>
          <a:prstGeom prst="rect">
            <a:avLst/>
          </a:prstGeom>
          <a:noFill/>
        </p:spPr>
        <p:txBody>
          <a:bodyPr wrap="square" rtlCol="0">
            <a:spAutoFit/>
          </a:bodyPr>
          <a:lstStyle/>
          <a:p>
            <a:pPr algn="r"/>
            <a:r>
              <a:rPr lang="en-US" sz="1600" b="1" dirty="0" smtClean="0">
                <a:solidFill>
                  <a:srgbClr val="C90D70"/>
                </a:solidFill>
                <a:latin typeface="Calibri"/>
                <a:cs typeface="Calibri"/>
              </a:rPr>
              <a:t>info@seejakeandjanetrain.com</a:t>
            </a:r>
            <a:endParaRPr lang="en-US" sz="1600" b="1" dirty="0">
              <a:solidFill>
                <a:srgbClr val="C90D70"/>
              </a:solidFill>
              <a:latin typeface="Calibri"/>
              <a:cs typeface="Calibri"/>
            </a:endParaRPr>
          </a:p>
        </p:txBody>
      </p:sp>
      <p:pic>
        <p:nvPicPr>
          <p:cNvPr id="16" name="Picture 15"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161793"/>
            <a:ext cx="9164613" cy="696207"/>
          </a:xfrm>
          <a:prstGeom prst="rect">
            <a:avLst/>
          </a:prstGeom>
        </p:spPr>
      </p:pic>
      <p:pic>
        <p:nvPicPr>
          <p:cNvPr id="17" name="Picture 16" descr="linked in pink.jpg"/>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53597" y="5226027"/>
            <a:ext cx="1428583" cy="1428583"/>
          </a:xfrm>
          <a:prstGeom prst="rect">
            <a:avLst/>
          </a:prstGeom>
        </p:spPr>
      </p:pic>
      <p:pic>
        <p:nvPicPr>
          <p:cNvPr id="18" name="Picture 17" descr="facebook icon in pink.jpg"/>
          <p:cNvPicPr>
            <a:picLocks noChangeAspect="1"/>
          </p:cNvPicPr>
          <p:nvPr/>
        </p:nvPicPr>
        <p:blipFill rotWithShape="1">
          <a:blip r:embed="rId7">
            <a:extLst>
              <a:ext uri="{28A0092B-C50C-407E-A947-70E740481C1C}">
                <a14:useLocalDpi xmlns:a14="http://schemas.microsoft.com/office/drawing/2010/main" val="0"/>
              </a:ext>
            </a:extLst>
          </a:blip>
          <a:srcRect l="13060" t="9665" r="12034" b="11598"/>
          <a:stretch/>
        </p:blipFill>
        <p:spPr>
          <a:xfrm>
            <a:off x="6267484" y="5310051"/>
            <a:ext cx="1199195" cy="1260536"/>
          </a:xfrm>
          <a:prstGeom prst="roundRect">
            <a:avLst/>
          </a:prstGeom>
        </p:spPr>
      </p:pic>
    </p:spTree>
    <p:extLst>
      <p:ext uri="{BB962C8B-B14F-4D97-AF65-F5344CB8AC3E}">
        <p14:creationId xmlns:p14="http://schemas.microsoft.com/office/powerpoint/2010/main" val="24278109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pic>
        <p:nvPicPr>
          <p:cNvPr id="2" name="Picture 1"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86353"/>
            <a:ext cx="9144000" cy="809801"/>
          </a:xfrm>
          <a:prstGeom prst="rect">
            <a:avLst/>
          </a:prstGeom>
        </p:spPr>
      </p:pic>
      <p:sp>
        <p:nvSpPr>
          <p:cNvPr id="4" name="Rectangle 3"/>
          <p:cNvSpPr/>
          <p:nvPr/>
        </p:nvSpPr>
        <p:spPr>
          <a:xfrm>
            <a:off x="439345" y="1327526"/>
            <a:ext cx="8195940" cy="4216539"/>
          </a:xfrm>
          <a:prstGeom prst="rect">
            <a:avLst/>
          </a:prstGeom>
        </p:spPr>
        <p:txBody>
          <a:bodyPr wrap="square">
            <a:spAutoFit/>
          </a:bodyPr>
          <a:lstStyle/>
          <a:p>
            <a:pPr algn="ctr"/>
            <a:r>
              <a:rPr lang="en-US" sz="3600" i="1" dirty="0">
                <a:latin typeface="Calibri"/>
                <a:cs typeface="Calibri"/>
              </a:rPr>
              <a:t>“Money doesn’t make you happy but it does make you comfortable. It allows you to extend the good you do beyond your physical presence.” </a:t>
            </a:r>
          </a:p>
          <a:p>
            <a:pPr algn="ctr"/>
            <a:r>
              <a:rPr lang="en-US" sz="3600" i="1" dirty="0">
                <a:solidFill>
                  <a:srgbClr val="C90D70"/>
                </a:solidFill>
                <a:latin typeface="Calibri"/>
                <a:cs typeface="Calibri"/>
              </a:rPr>
              <a:t>-quote of the day podcast </a:t>
            </a:r>
            <a:endParaRPr lang="en-US" sz="6000" dirty="0">
              <a:solidFill>
                <a:schemeClr val="tx1">
                  <a:lumMod val="50000"/>
                  <a:lumOff val="50000"/>
                </a:schemeClr>
              </a:solidFill>
              <a:latin typeface="American Typewriter"/>
              <a:cs typeface="American Typewriter"/>
            </a:endParaRPr>
          </a:p>
          <a:p>
            <a:pPr algn="ctr"/>
            <a:r>
              <a:rPr lang="en-US" sz="8800" b="1" dirty="0" smtClean="0">
                <a:solidFill>
                  <a:srgbClr val="C90D70"/>
                </a:solidFill>
                <a:latin typeface="Calibri"/>
                <a:cs typeface="Calibri"/>
              </a:rPr>
              <a:t>INFLUENCES</a:t>
            </a:r>
            <a:endParaRPr lang="en-US" sz="8800" b="1" dirty="0">
              <a:solidFill>
                <a:srgbClr val="C90D70"/>
              </a:solidFill>
              <a:latin typeface="Calibri"/>
              <a:cs typeface="Calibri"/>
            </a:endParaRPr>
          </a:p>
        </p:txBody>
      </p:sp>
    </p:spTree>
    <p:extLst>
      <p:ext uri="{BB962C8B-B14F-4D97-AF65-F5344CB8AC3E}">
        <p14:creationId xmlns:p14="http://schemas.microsoft.com/office/powerpoint/2010/main" val="8420201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pic>
        <p:nvPicPr>
          <p:cNvPr id="2" name="Picture 1"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86353"/>
            <a:ext cx="9144000" cy="809801"/>
          </a:xfrm>
          <a:prstGeom prst="rect">
            <a:avLst/>
          </a:prstGeom>
        </p:spPr>
      </p:pic>
      <p:sp>
        <p:nvSpPr>
          <p:cNvPr id="4" name="Rectangle 3"/>
          <p:cNvSpPr/>
          <p:nvPr/>
        </p:nvSpPr>
        <p:spPr>
          <a:xfrm>
            <a:off x="439345" y="1442975"/>
            <a:ext cx="8195940" cy="4770537"/>
          </a:xfrm>
          <a:prstGeom prst="rect">
            <a:avLst/>
          </a:prstGeom>
        </p:spPr>
        <p:txBody>
          <a:bodyPr wrap="square">
            <a:spAutoFit/>
          </a:bodyPr>
          <a:lstStyle/>
          <a:p>
            <a:pPr algn="ctr"/>
            <a:r>
              <a:rPr lang="en-US" sz="8800" b="1" dirty="0" smtClean="0">
                <a:solidFill>
                  <a:srgbClr val="C90D70"/>
                </a:solidFill>
                <a:latin typeface="Calibri"/>
                <a:cs typeface="Calibri"/>
              </a:rPr>
              <a:t>INFLUENCES</a:t>
            </a:r>
          </a:p>
          <a:p>
            <a:pPr algn="ctr"/>
            <a:r>
              <a:rPr lang="en-US" sz="5400" dirty="0">
                <a:solidFill>
                  <a:schemeClr val="tx1">
                    <a:lumMod val="50000"/>
                    <a:lumOff val="50000"/>
                  </a:schemeClr>
                </a:solidFill>
                <a:latin typeface="American Typewriter"/>
                <a:cs typeface="American Typewriter"/>
              </a:rPr>
              <a:t>Close your </a:t>
            </a:r>
            <a:r>
              <a:rPr lang="en-US" sz="5400" dirty="0" smtClean="0">
                <a:solidFill>
                  <a:schemeClr val="tx1">
                    <a:lumMod val="50000"/>
                    <a:lumOff val="50000"/>
                  </a:schemeClr>
                </a:solidFill>
                <a:latin typeface="American Typewriter"/>
                <a:cs typeface="American Typewriter"/>
              </a:rPr>
              <a:t>eyes</a:t>
            </a:r>
            <a:endParaRPr lang="en-US" sz="8800" b="1" dirty="0">
              <a:solidFill>
                <a:srgbClr val="C90D70"/>
              </a:solidFill>
              <a:latin typeface="Calibri"/>
              <a:cs typeface="Calibri"/>
            </a:endParaRPr>
          </a:p>
          <a:p>
            <a:pPr algn="ctr"/>
            <a:r>
              <a:rPr lang="en-US" sz="8800" b="1" dirty="0" smtClean="0">
                <a:solidFill>
                  <a:srgbClr val="C90D70"/>
                </a:solidFill>
                <a:latin typeface="Calibri"/>
                <a:cs typeface="Calibri"/>
              </a:rPr>
              <a:t>WS Moment</a:t>
            </a:r>
          </a:p>
          <a:p>
            <a:pPr algn="ctr"/>
            <a:r>
              <a:rPr lang="en-US" sz="4000" b="1" dirty="0">
                <a:solidFill>
                  <a:schemeClr val="bg1">
                    <a:lumMod val="50000"/>
                  </a:schemeClr>
                </a:solidFill>
                <a:latin typeface="Calibri"/>
                <a:cs typeface="Calibri"/>
              </a:rPr>
              <a:t>a</a:t>
            </a:r>
            <a:r>
              <a:rPr lang="en-US" sz="4000" b="1" dirty="0" smtClean="0">
                <a:solidFill>
                  <a:schemeClr val="bg1">
                    <a:lumMod val="50000"/>
                  </a:schemeClr>
                </a:solidFill>
                <a:latin typeface="Calibri"/>
                <a:cs typeface="Calibri"/>
              </a:rPr>
              <a:t>bundance v scarcity </a:t>
            </a:r>
            <a:endParaRPr lang="en-US" sz="4000" b="1" dirty="0">
              <a:solidFill>
                <a:schemeClr val="bg1">
                  <a:lumMod val="50000"/>
                </a:schemeClr>
              </a:solidFill>
              <a:latin typeface="Calibri"/>
              <a:cs typeface="Calibri"/>
            </a:endParaRPr>
          </a:p>
        </p:txBody>
      </p:sp>
    </p:spTree>
    <p:extLst>
      <p:ext uri="{BB962C8B-B14F-4D97-AF65-F5344CB8AC3E}">
        <p14:creationId xmlns:p14="http://schemas.microsoft.com/office/powerpoint/2010/main" val="30624252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2375294"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154983"/>
          </a:xfrm>
          <a:prstGeom prst="rect">
            <a:avLst/>
          </a:prstGeom>
          <a:noFill/>
        </p:spPr>
        <p:txBody>
          <a:bodyPr wrap="square" rtlCol="0">
            <a:spAutoFit/>
          </a:bodyPr>
          <a:lstStyle/>
          <a:p>
            <a:r>
              <a:rPr lang="en-US" sz="3600" b="1" dirty="0" smtClean="0">
                <a:latin typeface="Calibri"/>
                <a:cs typeface="Calibri"/>
              </a:rPr>
              <a:t>REVENUE:</a:t>
            </a:r>
          </a:p>
          <a:p>
            <a:endParaRPr lang="en-US" sz="2400" b="1" dirty="0">
              <a:solidFill>
                <a:srgbClr val="C90D70"/>
              </a:solidFill>
              <a:latin typeface="Calibri"/>
              <a:cs typeface="Calibri"/>
            </a:endParaRPr>
          </a:p>
          <a:p>
            <a:r>
              <a:rPr lang="en-US" sz="3600" dirty="0" smtClean="0">
                <a:solidFill>
                  <a:srgbClr val="C90D70"/>
                </a:solidFill>
                <a:latin typeface="Calibri"/>
                <a:cs typeface="Calibri"/>
              </a:rPr>
              <a:t>Truly Know </a:t>
            </a:r>
            <a:r>
              <a:rPr lang="en-US" sz="3600" dirty="0">
                <a:solidFill>
                  <a:srgbClr val="C90D70"/>
                </a:solidFill>
                <a:latin typeface="Calibri"/>
                <a:cs typeface="Calibri"/>
              </a:rPr>
              <a:t>Your </a:t>
            </a:r>
            <a:r>
              <a:rPr lang="en-US" sz="3600" dirty="0" smtClean="0">
                <a:solidFill>
                  <a:srgbClr val="C90D70"/>
                </a:solidFill>
                <a:latin typeface="Calibri"/>
                <a:cs typeface="Calibri"/>
              </a:rPr>
              <a:t>Numbers</a:t>
            </a:r>
          </a:p>
          <a:p>
            <a:endParaRPr lang="en-US" sz="3600" b="1" dirty="0" smtClean="0">
              <a:solidFill>
                <a:srgbClr val="C90D70"/>
              </a:solidFill>
              <a:latin typeface="Calibri"/>
              <a:cs typeface="Calibri"/>
            </a:endParaRPr>
          </a:p>
          <a:p>
            <a:r>
              <a:rPr lang="en-US" sz="3600" dirty="0" smtClean="0">
                <a:solidFill>
                  <a:srgbClr val="C90D70"/>
                </a:solidFill>
                <a:latin typeface="Calibri"/>
                <a:cs typeface="Calibri"/>
              </a:rPr>
              <a:t>Enlist help</a:t>
            </a:r>
          </a:p>
          <a:p>
            <a:endParaRPr lang="en-US" sz="3600" dirty="0">
              <a:solidFill>
                <a:srgbClr val="C90D70"/>
              </a:solidFill>
              <a:latin typeface="Calibri"/>
              <a:cs typeface="Calibri"/>
            </a:endParaRPr>
          </a:p>
          <a:p>
            <a:r>
              <a:rPr lang="en-US" sz="3600" dirty="0" smtClean="0">
                <a:solidFill>
                  <a:srgbClr val="C90D70"/>
                </a:solidFill>
                <a:latin typeface="Calibri"/>
                <a:cs typeface="Calibri"/>
              </a:rPr>
              <a:t>Your head and sand</a:t>
            </a:r>
            <a:endParaRPr lang="en-US" sz="3600" dirty="0">
              <a:solidFill>
                <a:srgbClr val="C90D70"/>
              </a:solidFill>
              <a:latin typeface="Calibri"/>
              <a:cs typeface="Calibri"/>
            </a:endParaRPr>
          </a:p>
          <a:p>
            <a:pPr marL="342900" indent="-342900">
              <a:buFont typeface="Wingdings" charset="2"/>
              <a:buChar char="Ø"/>
            </a:pPr>
            <a:endParaRPr lang="en-US" sz="2400" b="1" dirty="0">
              <a:latin typeface="Calibri"/>
              <a:cs typeface="Calibri"/>
            </a:endParaRPr>
          </a:p>
        </p:txBody>
      </p:sp>
      <p:pic>
        <p:nvPicPr>
          <p:cNvPr id="2" name="Picture 1" descr="IMG_854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265" y="2778603"/>
            <a:ext cx="3274272" cy="2455704"/>
          </a:xfrm>
          <a:prstGeom prst="rect">
            <a:avLst/>
          </a:prstGeom>
        </p:spPr>
      </p:pic>
      <p:pic>
        <p:nvPicPr>
          <p:cNvPr id="8" name="Picture 7" descr="Screen Shot 2018-03-12 at 11.40.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spTree>
    <p:extLst>
      <p:ext uri="{BB962C8B-B14F-4D97-AF65-F5344CB8AC3E}">
        <p14:creationId xmlns:p14="http://schemas.microsoft.com/office/powerpoint/2010/main" val="4271476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73222"/>
            <a:ext cx="9144000" cy="45886"/>
          </a:xfrm>
          <a:prstGeom prst="rect">
            <a:avLst/>
          </a:prstGeom>
          <a:gradFill flip="none" rotWithShape="1">
            <a:gsLst>
              <a:gs pos="2000">
                <a:srgbClr val="8BCA01"/>
              </a:gs>
              <a:gs pos="77000">
                <a:srgbClr val="0E5CA4"/>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529150" y="1046485"/>
            <a:ext cx="8195940" cy="363329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b="1" dirty="0">
              <a:latin typeface="Helvetica"/>
              <a:cs typeface="Helvetica"/>
            </a:endParaRPr>
          </a:p>
        </p:txBody>
      </p:sp>
      <p:pic>
        <p:nvPicPr>
          <p:cNvPr id="14" name="Picture 13" descr="SJJTLogoFinal.jpg"/>
          <p:cNvPicPr>
            <a:picLocks noChangeAspect="1"/>
          </p:cNvPicPr>
          <p:nvPr/>
        </p:nvPicPr>
        <p:blipFill rotWithShape="1">
          <a:blip r:embed="rId3">
            <a:extLst>
              <a:ext uri="{28A0092B-C50C-407E-A947-70E740481C1C}">
                <a14:useLocalDpi xmlns:a14="http://schemas.microsoft.com/office/drawing/2010/main" val="0"/>
              </a:ext>
            </a:extLst>
          </a:blip>
          <a:srcRect t="17884" b="29726"/>
          <a:stretch/>
        </p:blipFill>
        <p:spPr>
          <a:xfrm>
            <a:off x="0" y="0"/>
            <a:ext cx="2716153" cy="603453"/>
          </a:xfrm>
          <a:prstGeom prst="rect">
            <a:avLst/>
          </a:prstGeom>
        </p:spPr>
      </p:pic>
      <p:sp>
        <p:nvSpPr>
          <p:cNvPr id="15" name="TextBox 14"/>
          <p:cNvSpPr txBox="1"/>
          <p:nvPr/>
        </p:nvSpPr>
        <p:spPr>
          <a:xfrm>
            <a:off x="6267484" y="161200"/>
            <a:ext cx="2855903" cy="307777"/>
          </a:xfrm>
          <a:prstGeom prst="rect">
            <a:avLst/>
          </a:prstGeom>
          <a:noFill/>
        </p:spPr>
        <p:txBody>
          <a:bodyPr wrap="square" rtlCol="0">
            <a:spAutoFit/>
          </a:bodyPr>
          <a:lstStyle/>
          <a:p>
            <a:pPr algn="r"/>
            <a:r>
              <a:rPr lang="en-US" sz="1400" b="1" dirty="0" smtClean="0">
                <a:solidFill>
                  <a:srgbClr val="C90D70"/>
                </a:solidFill>
              </a:rPr>
              <a:t>info@seejakeandjanetrain.com</a:t>
            </a:r>
            <a:endParaRPr lang="en-US" sz="1400" b="1" dirty="0">
              <a:solidFill>
                <a:srgbClr val="C90D70"/>
              </a:solidFill>
            </a:endParaRPr>
          </a:p>
        </p:txBody>
      </p:sp>
      <p:sp>
        <p:nvSpPr>
          <p:cNvPr id="18" name="TextBox 17"/>
          <p:cNvSpPr txBox="1"/>
          <p:nvPr/>
        </p:nvSpPr>
        <p:spPr>
          <a:xfrm>
            <a:off x="611463" y="1164067"/>
            <a:ext cx="8043074" cy="4154984"/>
          </a:xfrm>
          <a:prstGeom prst="rect">
            <a:avLst/>
          </a:prstGeom>
          <a:noFill/>
        </p:spPr>
        <p:txBody>
          <a:bodyPr wrap="square" rtlCol="0">
            <a:spAutoFit/>
          </a:bodyPr>
          <a:lstStyle/>
          <a:p>
            <a:r>
              <a:rPr lang="en-US" sz="3600" b="1" dirty="0" smtClean="0">
                <a:latin typeface="Calibri"/>
                <a:cs typeface="Calibri"/>
              </a:rPr>
              <a:t>REVENUE:</a:t>
            </a:r>
          </a:p>
          <a:p>
            <a:endParaRPr lang="en-US" sz="2400" b="1" dirty="0" smtClean="0"/>
          </a:p>
          <a:p>
            <a:endParaRPr lang="en-US" sz="2400" b="1" dirty="0" smtClean="0"/>
          </a:p>
          <a:p>
            <a:endParaRPr lang="en-US" sz="3600" b="1" dirty="0" smtClean="0">
              <a:solidFill>
                <a:srgbClr val="C90D70"/>
              </a:solidFill>
              <a:latin typeface="Calibri"/>
              <a:cs typeface="Calibri"/>
            </a:endParaRPr>
          </a:p>
          <a:p>
            <a:r>
              <a:rPr lang="en-US" sz="3600" b="1" dirty="0" smtClean="0">
                <a:solidFill>
                  <a:srgbClr val="C90D70"/>
                </a:solidFill>
                <a:latin typeface="Calibri"/>
                <a:cs typeface="Calibri"/>
              </a:rPr>
              <a:t>EXAMPLE: Tie </a:t>
            </a:r>
            <a:r>
              <a:rPr lang="en-US" sz="3600" b="1" dirty="0">
                <a:solidFill>
                  <a:srgbClr val="C90D70"/>
                </a:solidFill>
                <a:latin typeface="Calibri"/>
                <a:cs typeface="Calibri"/>
              </a:rPr>
              <a:t>expenses to </a:t>
            </a:r>
            <a:r>
              <a:rPr lang="en-US" sz="3600" b="1" dirty="0" smtClean="0">
                <a:solidFill>
                  <a:srgbClr val="C90D70"/>
                </a:solidFill>
                <a:latin typeface="Calibri"/>
                <a:cs typeface="Calibri"/>
              </a:rPr>
              <a:t>revenue </a:t>
            </a:r>
            <a:r>
              <a:rPr lang="en-US" sz="2000" b="1" dirty="0" smtClean="0">
                <a:solidFill>
                  <a:srgbClr val="C90D70"/>
                </a:solidFill>
                <a:latin typeface="Calibri"/>
                <a:cs typeface="Calibri"/>
              </a:rPr>
              <a:t>SJJT Client</a:t>
            </a:r>
            <a:endParaRPr lang="en-US" sz="3600" b="1" dirty="0">
              <a:solidFill>
                <a:srgbClr val="C90D70"/>
              </a:solidFill>
              <a:latin typeface="Calibri"/>
              <a:cs typeface="Calibri"/>
            </a:endParaRPr>
          </a:p>
          <a:p>
            <a:endParaRPr lang="en-US" sz="3600" b="1" dirty="0" smtClean="0">
              <a:solidFill>
                <a:srgbClr val="C90D70"/>
              </a:solidFill>
              <a:latin typeface="Calibri"/>
              <a:cs typeface="Calibri"/>
            </a:endParaRPr>
          </a:p>
          <a:p>
            <a:endParaRPr lang="en-US" sz="3600" b="1" dirty="0">
              <a:solidFill>
                <a:srgbClr val="C90D70"/>
              </a:solidFill>
              <a:latin typeface="Calibri"/>
              <a:cs typeface="Calibri"/>
            </a:endParaRPr>
          </a:p>
          <a:p>
            <a:r>
              <a:rPr lang="en-US" sz="3600" b="1" dirty="0" smtClean="0">
                <a:solidFill>
                  <a:srgbClr val="C90D70"/>
                </a:solidFill>
                <a:latin typeface="Calibri"/>
                <a:cs typeface="Calibri"/>
              </a:rPr>
              <a:t>EXAMPLE: Incentivize </a:t>
            </a:r>
            <a:r>
              <a:rPr lang="en-US" sz="3600" b="1" dirty="0">
                <a:solidFill>
                  <a:srgbClr val="C90D70"/>
                </a:solidFill>
                <a:latin typeface="Calibri"/>
                <a:cs typeface="Calibri"/>
              </a:rPr>
              <a:t>$250 </a:t>
            </a:r>
            <a:r>
              <a:rPr lang="en-US" sz="2400" b="1" dirty="0">
                <a:solidFill>
                  <a:srgbClr val="C90D70"/>
                </a:solidFill>
                <a:latin typeface="Calibri"/>
                <a:cs typeface="Calibri"/>
              </a:rPr>
              <a:t>SJJT </a:t>
            </a:r>
            <a:r>
              <a:rPr lang="en-US" sz="2400" b="1" dirty="0" smtClean="0">
                <a:solidFill>
                  <a:srgbClr val="C90D70"/>
                </a:solidFill>
                <a:latin typeface="Calibri"/>
                <a:cs typeface="Calibri"/>
              </a:rPr>
              <a:t>Client</a:t>
            </a:r>
            <a:endParaRPr lang="en-US" sz="4000" b="1" dirty="0">
              <a:solidFill>
                <a:srgbClr val="C90D70"/>
              </a:solidFill>
              <a:latin typeface="Calibri"/>
              <a:cs typeface="Calibri"/>
            </a:endParaRPr>
          </a:p>
        </p:txBody>
      </p:sp>
      <p:pic>
        <p:nvPicPr>
          <p:cNvPr id="7" name="Picture 6" descr="Screen Shot 2018-03-12 at 11.40.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 y="6048199"/>
            <a:ext cx="9164613" cy="809801"/>
          </a:xfrm>
          <a:prstGeom prst="rect">
            <a:avLst/>
          </a:prstGeom>
        </p:spPr>
      </p:pic>
      <p:pic>
        <p:nvPicPr>
          <p:cNvPr id="3" name="Picture 2" descr="ComfyLogo1Line_Teal.jpg"/>
          <p:cNvPicPr>
            <a:picLocks noChangeAspect="1"/>
          </p:cNvPicPr>
          <p:nvPr/>
        </p:nvPicPr>
        <p:blipFill rotWithShape="1">
          <a:blip r:embed="rId5">
            <a:extLst>
              <a:ext uri="{28A0092B-C50C-407E-A947-70E740481C1C}">
                <a14:useLocalDpi xmlns:a14="http://schemas.microsoft.com/office/drawing/2010/main" val="0"/>
              </a:ext>
            </a:extLst>
          </a:blip>
          <a:srcRect t="30072" b="28611"/>
          <a:stretch/>
        </p:blipFill>
        <p:spPr>
          <a:xfrm>
            <a:off x="5338971" y="3899615"/>
            <a:ext cx="3601793" cy="641384"/>
          </a:xfrm>
          <a:prstGeom prst="rect">
            <a:avLst/>
          </a:prstGeom>
        </p:spPr>
      </p:pic>
      <p:pic>
        <p:nvPicPr>
          <p:cNvPr id="4" name="Picture 3" descr="cape.jpg"/>
          <p:cNvPicPr>
            <a:picLocks noChangeAspect="1"/>
          </p:cNvPicPr>
          <p:nvPr/>
        </p:nvPicPr>
        <p:blipFill rotWithShape="1">
          <a:blip r:embed="rId6">
            <a:extLst>
              <a:ext uri="{28A0092B-C50C-407E-A947-70E740481C1C}">
                <a14:useLocalDpi xmlns:a14="http://schemas.microsoft.com/office/drawing/2010/main" val="0"/>
              </a:ext>
            </a:extLst>
          </a:blip>
          <a:srcRect l="6493" t="8040" r="6493" b="14709"/>
          <a:stretch/>
        </p:blipFill>
        <p:spPr>
          <a:xfrm>
            <a:off x="4232453" y="946325"/>
            <a:ext cx="1796087" cy="1965559"/>
          </a:xfrm>
          <a:prstGeom prst="rect">
            <a:avLst/>
          </a:prstGeom>
        </p:spPr>
      </p:pic>
    </p:spTree>
    <p:extLst>
      <p:ext uri="{BB962C8B-B14F-4D97-AF65-F5344CB8AC3E}">
        <p14:creationId xmlns:p14="http://schemas.microsoft.com/office/powerpoint/2010/main" val="4870764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15920</TotalTime>
  <Words>3394</Words>
  <Application>Microsoft Macintosh PowerPoint</Application>
  <PresentationFormat>On-screen Show (4:3)</PresentationFormat>
  <Paragraphs>514</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Ownby</dc:creator>
  <cp:lastModifiedBy>Michelle Blakely</cp:lastModifiedBy>
  <cp:revision>93</cp:revision>
  <dcterms:created xsi:type="dcterms:W3CDTF">2016-02-08T16:35:05Z</dcterms:created>
  <dcterms:modified xsi:type="dcterms:W3CDTF">2018-03-30T21:17:30Z</dcterms:modified>
</cp:coreProperties>
</file>